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25"/>
  </p:notesMasterIdLst>
  <p:handoutMasterIdLst>
    <p:handoutMasterId r:id="rId26"/>
  </p:handoutMasterIdLst>
  <p:sldIdLst>
    <p:sldId id="267" r:id="rId5"/>
    <p:sldId id="288" r:id="rId6"/>
    <p:sldId id="293" r:id="rId7"/>
    <p:sldId id="287" r:id="rId8"/>
    <p:sldId id="278" r:id="rId9"/>
    <p:sldId id="294" r:id="rId10"/>
    <p:sldId id="296" r:id="rId11"/>
    <p:sldId id="297" r:id="rId12"/>
    <p:sldId id="298" r:id="rId13"/>
    <p:sldId id="279" r:id="rId14"/>
    <p:sldId id="281" r:id="rId15"/>
    <p:sldId id="269" r:id="rId16"/>
    <p:sldId id="271" r:id="rId17"/>
    <p:sldId id="295" r:id="rId18"/>
    <p:sldId id="272" r:id="rId19"/>
    <p:sldId id="273" r:id="rId20"/>
    <p:sldId id="283" r:id="rId21"/>
    <p:sldId id="291" r:id="rId22"/>
    <p:sldId id="299" r:id="rId23"/>
    <p:sldId id="290" r:id="rId24"/>
  </p:sldIdLst>
  <p:sldSz cx="12188825" cy="6858000"/>
  <p:notesSz cx="6797675" cy="9926638"/>
  <p:defaultTextStyle>
    <a:defPPr rtl="0">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Rg st="1" end="20"/>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85" autoAdjust="0"/>
    <p:restoredTop sz="94599" autoAdjust="0"/>
  </p:normalViewPr>
  <p:slideViewPr>
    <p:cSldViewPr>
      <p:cViewPr>
        <p:scale>
          <a:sx n="100" d="100"/>
          <a:sy n="100" d="100"/>
        </p:scale>
        <p:origin x="-192" y="228"/>
      </p:cViewPr>
      <p:guideLst>
        <p:guide orient="horz" pos="2160"/>
        <p:guide pos="3839"/>
      </p:guideLst>
    </p:cSldViewPr>
  </p:slideViewPr>
  <p:outlineViewPr>
    <p:cViewPr>
      <p:scale>
        <a:sx n="33" d="100"/>
        <a:sy n="33" d="100"/>
      </p:scale>
      <p:origin x="0" y="0"/>
    </p:cViewPr>
  </p:outlineViewPr>
  <p:notesTextViewPr>
    <p:cViewPr>
      <p:scale>
        <a:sx n="100" d="100"/>
        <a:sy n="100" d="100"/>
      </p:scale>
      <p:origin x="0" y="0"/>
    </p:cViewPr>
  </p:notesTextViewPr>
  <p:notesViewPr>
    <p:cSldViewPr showGuides="1">
      <p:cViewPr varScale="1">
        <p:scale>
          <a:sx n="89" d="100"/>
          <a:sy n="89" d="100"/>
        </p:scale>
        <p:origin x="3750" y="7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332"/>
          </a:xfrm>
          <a:prstGeom prst="rect">
            <a:avLst/>
          </a:prstGeom>
        </p:spPr>
        <p:txBody>
          <a:bodyPr vert="horz" lIns="91440" tIns="45720" rIns="91440" bIns="45720" rtlCol="0"/>
          <a:lstStyle>
            <a:lvl1pPr algn="l" rtl="0">
              <a:defRPr sz="1200"/>
            </a:lvl1pPr>
          </a:lstStyle>
          <a:p>
            <a:pPr rtl="0"/>
            <a:endParaRPr lang="cs-CZ" dirty="0"/>
          </a:p>
        </p:txBody>
      </p:sp>
      <p:sp>
        <p:nvSpPr>
          <p:cNvPr id="3" name="Zástupný symbol pro datum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l" rtl="0">
              <a:defRPr sz="1200"/>
            </a:lvl1pPr>
          </a:lstStyle>
          <a:p>
            <a:pPr algn="r" rtl="0"/>
            <a:fld id="{A6C6A671-5CA1-4180-ACE6-3FC6194F0EA5}" type="datetime1">
              <a:rPr lang="cs-CZ" smtClean="0"/>
              <a:t>19.09.2017</a:t>
            </a:fld>
            <a:endParaRPr lang="cs-CZ" dirty="0"/>
          </a:p>
        </p:txBody>
      </p:sp>
      <p:sp>
        <p:nvSpPr>
          <p:cNvPr id="4" name="Zástupný symbol pro zápatí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rtl="0">
              <a:defRPr sz="1200"/>
            </a:lvl1pPr>
          </a:lstStyle>
          <a:p>
            <a:pPr rtl="0"/>
            <a:endParaRPr lang="cs-CZ" dirty="0"/>
          </a:p>
        </p:txBody>
      </p:sp>
      <p:sp>
        <p:nvSpPr>
          <p:cNvPr id="5" name="Zástupný symbol pro číslo snímku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l" rtl="0">
              <a:defRPr sz="1200"/>
            </a:lvl1pPr>
          </a:lstStyle>
          <a:p>
            <a:pPr algn="r" rtl="0"/>
            <a:fld id="{01114579-D02A-4B51-B5DF-8EC449F77AC7}" type="slidenum">
              <a:rPr lang="cs-CZ" smtClean="0"/>
              <a:pPr algn="r" rtl="0"/>
              <a:t>‹#›</a:t>
            </a:fld>
            <a:endParaRPr lang="cs-CZ" dirty="0"/>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45659" cy="496332"/>
          </a:xfrm>
          <a:prstGeom prst="rect">
            <a:avLst/>
          </a:prstGeom>
        </p:spPr>
        <p:txBody>
          <a:bodyPr vert="horz" lIns="91440" tIns="45720" rIns="91440" bIns="45720" rtlCol="0"/>
          <a:lstStyle>
            <a:lvl1pPr algn="l" rtl="0">
              <a:defRPr sz="1200"/>
            </a:lvl1pPr>
          </a:lstStyle>
          <a:p>
            <a:pPr rtl="0"/>
            <a:endParaRPr lang="cs-CZ" dirty="0"/>
          </a:p>
        </p:txBody>
      </p:sp>
      <p:sp>
        <p:nvSpPr>
          <p:cNvPr id="3" name="Zástupný symbol pro datum 2"/>
          <p:cNvSpPr>
            <a:spLocks noGrp="1"/>
          </p:cNvSpPr>
          <p:nvPr>
            <p:ph type="dt" idx="1"/>
          </p:nvPr>
        </p:nvSpPr>
        <p:spPr>
          <a:xfrm>
            <a:off x="3850443" y="0"/>
            <a:ext cx="2945659" cy="496332"/>
          </a:xfrm>
          <a:prstGeom prst="rect">
            <a:avLst/>
          </a:prstGeom>
        </p:spPr>
        <p:txBody>
          <a:bodyPr vert="horz" lIns="91440" tIns="45720" rIns="91440" bIns="45720" rtlCol="0"/>
          <a:lstStyle>
            <a:lvl1pPr algn="r" rtl="0">
              <a:defRPr sz="1200"/>
            </a:lvl1pPr>
          </a:lstStyle>
          <a:p>
            <a:fld id="{5547AEFC-173E-426F-8D4C-BCA4A2F1AEB5}" type="datetime1">
              <a:rPr lang="cs-CZ" smtClean="0"/>
              <a:pPr/>
              <a:t>19.09.2017</a:t>
            </a:fld>
            <a:endParaRPr lang="cs-CZ" dirty="0"/>
          </a:p>
        </p:txBody>
      </p:sp>
      <p:sp>
        <p:nvSpPr>
          <p:cNvPr id="4" name="Zástupný symbol pro obrázek snímku 3"/>
          <p:cNvSpPr>
            <a:spLocks noGrp="1" noRot="1" noChangeAspect="1"/>
          </p:cNvSpPr>
          <p:nvPr>
            <p:ph type="sldImg" idx="2"/>
          </p:nvPr>
        </p:nvSpPr>
        <p:spPr>
          <a:xfrm>
            <a:off x="92075" y="744538"/>
            <a:ext cx="6613525" cy="3722687"/>
          </a:xfrm>
          <a:prstGeom prst="rect">
            <a:avLst/>
          </a:prstGeom>
          <a:noFill/>
          <a:ln w="12700">
            <a:solidFill>
              <a:prstClr val="black"/>
            </a:solidFill>
          </a:ln>
        </p:spPr>
        <p:txBody>
          <a:bodyPr vert="horz" lIns="91440" tIns="45720" rIns="91440" bIns="45720" rtlCol="0" anchor="ctr"/>
          <a:lstStyle/>
          <a:p>
            <a:pPr rtl="0"/>
            <a:endParaRPr lang="cs-CZ" dirty="0"/>
          </a:p>
        </p:txBody>
      </p:sp>
      <p:sp>
        <p:nvSpPr>
          <p:cNvPr id="5" name="Zástupný symbol pro poznámky 4"/>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cs-CZ" dirty="0" smtClean="0"/>
              <a:t>Kliknutím lze upravit styly předlohy textu.</a:t>
            </a:r>
          </a:p>
          <a:p>
            <a:pPr lvl="1" rtl="0"/>
            <a:r>
              <a:rPr lang="cs-CZ" dirty="0" smtClean="0"/>
              <a:t>Druhá úroveň</a:t>
            </a:r>
          </a:p>
          <a:p>
            <a:pPr lvl="2" rtl="0"/>
            <a:r>
              <a:rPr lang="cs-CZ" dirty="0" smtClean="0"/>
              <a:t>Třetí úroveň</a:t>
            </a:r>
          </a:p>
          <a:p>
            <a:pPr lvl="3" rtl="0"/>
            <a:r>
              <a:rPr lang="cs-CZ" dirty="0" smtClean="0"/>
              <a:t>Čtvrtá úroveň</a:t>
            </a:r>
          </a:p>
          <a:p>
            <a:pPr lvl="4" rtl="0"/>
            <a:r>
              <a:rPr lang="cs-CZ" dirty="0" smtClean="0"/>
              <a:t>Pátá úroveň</a:t>
            </a:r>
            <a:endParaRPr lang="cs-CZ" dirty="0"/>
          </a:p>
        </p:txBody>
      </p:sp>
      <p:sp>
        <p:nvSpPr>
          <p:cNvPr id="6" name="Zástupný symbol pro zápatí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rtl="0">
              <a:defRPr sz="1200"/>
            </a:lvl1pPr>
          </a:lstStyle>
          <a:p>
            <a:pPr rtl="0"/>
            <a:endParaRPr lang="cs-CZ" dirty="0"/>
          </a:p>
        </p:txBody>
      </p:sp>
      <p:sp>
        <p:nvSpPr>
          <p:cNvPr id="7" name="Zástupný symbol pro číslo snímku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l" rtl="0">
              <a:defRPr sz="1200"/>
            </a:lvl1pPr>
          </a:lstStyle>
          <a:p>
            <a:pPr algn="r"/>
            <a:fld id="{C6074690-7256-4BB9-AC0F-97AEAE8CDEC2}" type="slidenum">
              <a:rPr lang="cs-CZ" smtClean="0"/>
              <a:pPr algn="r"/>
              <a:t>‹#›</a:t>
            </a:fld>
            <a:endParaRPr lang="cs-CZ" dirty="0"/>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C6074690-7256-4BB9-AC0F-97AEAE8CDEC2}" type="slidenum">
              <a:rPr lang="cs-CZ" smtClean="0"/>
              <a:pPr algn="r"/>
              <a:t>1</a:t>
            </a:fld>
            <a:endParaRPr lang="cs-CZ" dirty="0"/>
          </a:p>
        </p:txBody>
      </p:sp>
    </p:spTree>
    <p:extLst>
      <p:ext uri="{BB962C8B-B14F-4D97-AF65-F5344CB8AC3E}">
        <p14:creationId xmlns:p14="http://schemas.microsoft.com/office/powerpoint/2010/main" val="723788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C6074690-7256-4BB9-AC0F-97AEAE8CDEC2}" type="slidenum">
              <a:rPr lang="cs-CZ" smtClean="0"/>
              <a:pPr algn="r"/>
              <a:t>5</a:t>
            </a:fld>
            <a:endParaRPr lang="cs-CZ" dirty="0"/>
          </a:p>
        </p:txBody>
      </p:sp>
    </p:spTree>
    <p:extLst>
      <p:ext uri="{BB962C8B-B14F-4D97-AF65-F5344CB8AC3E}">
        <p14:creationId xmlns:p14="http://schemas.microsoft.com/office/powerpoint/2010/main" val="32717042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C6074690-7256-4BB9-AC0F-97AEAE8CDEC2}" type="slidenum">
              <a:rPr lang="cs-CZ" smtClean="0"/>
              <a:pPr algn="r"/>
              <a:t>10</a:t>
            </a:fld>
            <a:endParaRPr lang="cs-CZ" dirty="0"/>
          </a:p>
        </p:txBody>
      </p:sp>
    </p:spTree>
    <p:extLst>
      <p:ext uri="{BB962C8B-B14F-4D97-AF65-F5344CB8AC3E}">
        <p14:creationId xmlns:p14="http://schemas.microsoft.com/office/powerpoint/2010/main" val="12977456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C6074690-7256-4BB9-AC0F-97AEAE8CDEC2}" type="slidenum">
              <a:rPr lang="cs-CZ" smtClean="0"/>
              <a:pPr algn="r"/>
              <a:t>11</a:t>
            </a:fld>
            <a:endParaRPr lang="cs-CZ" dirty="0"/>
          </a:p>
        </p:txBody>
      </p:sp>
    </p:spTree>
    <p:extLst>
      <p:ext uri="{BB962C8B-B14F-4D97-AF65-F5344CB8AC3E}">
        <p14:creationId xmlns:p14="http://schemas.microsoft.com/office/powerpoint/2010/main" val="42235970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C6074690-7256-4BB9-AC0F-97AEAE8CDEC2}" type="slidenum">
              <a:rPr lang="cs-CZ" smtClean="0"/>
              <a:pPr algn="r"/>
              <a:t>12</a:t>
            </a:fld>
            <a:endParaRPr lang="cs-CZ" dirty="0"/>
          </a:p>
        </p:txBody>
      </p:sp>
    </p:spTree>
    <p:extLst>
      <p:ext uri="{BB962C8B-B14F-4D97-AF65-F5344CB8AC3E}">
        <p14:creationId xmlns:p14="http://schemas.microsoft.com/office/powerpoint/2010/main" val="4674444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C6074690-7256-4BB9-AC0F-97AEAE8CDEC2}" type="slidenum">
              <a:rPr lang="cs-CZ" smtClean="0"/>
              <a:pPr algn="r"/>
              <a:t>13</a:t>
            </a:fld>
            <a:endParaRPr lang="cs-CZ" dirty="0"/>
          </a:p>
        </p:txBody>
      </p:sp>
    </p:spTree>
    <p:extLst>
      <p:ext uri="{BB962C8B-B14F-4D97-AF65-F5344CB8AC3E}">
        <p14:creationId xmlns:p14="http://schemas.microsoft.com/office/powerpoint/2010/main" val="19951141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C6074690-7256-4BB9-AC0F-97AEAE8CDEC2}" type="slidenum">
              <a:rPr lang="cs-CZ" smtClean="0"/>
              <a:pPr algn="r"/>
              <a:t>15</a:t>
            </a:fld>
            <a:endParaRPr lang="cs-CZ" dirty="0"/>
          </a:p>
        </p:txBody>
      </p:sp>
    </p:spTree>
    <p:extLst>
      <p:ext uri="{BB962C8B-B14F-4D97-AF65-F5344CB8AC3E}">
        <p14:creationId xmlns:p14="http://schemas.microsoft.com/office/powerpoint/2010/main" val="19386359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pPr algn="r"/>
            <a:fld id="{C6074690-7256-4BB9-AC0F-97AEAE8CDEC2}" type="slidenum">
              <a:rPr lang="cs-CZ" smtClean="0"/>
              <a:pPr algn="r"/>
              <a:t>16</a:t>
            </a:fld>
            <a:endParaRPr lang="cs-CZ" dirty="0"/>
          </a:p>
        </p:txBody>
      </p:sp>
    </p:spTree>
    <p:extLst>
      <p:ext uri="{BB962C8B-B14F-4D97-AF65-F5344CB8AC3E}">
        <p14:creationId xmlns:p14="http://schemas.microsoft.com/office/powerpoint/2010/main" val="40667528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3">
        <a:schemeClr val="bg1"/>
      </p:bgRef>
    </p:bg>
    <p:spTree>
      <p:nvGrpSpPr>
        <p:cNvPr id="1" name=""/>
        <p:cNvGrpSpPr/>
        <p:nvPr/>
      </p:nvGrpSpPr>
      <p:grpSpPr>
        <a:xfrm>
          <a:off x="0" y="0"/>
          <a:ext cx="0" cy="0"/>
          <a:chOff x="0" y="0"/>
          <a:chExt cx="0" cy="0"/>
        </a:xfrm>
      </p:grpSpPr>
      <p:sp>
        <p:nvSpPr>
          <p:cNvPr id="2" name="Nadpis 1"/>
          <p:cNvSpPr>
            <a:spLocks noGrp="1"/>
          </p:cNvSpPr>
          <p:nvPr>
            <p:ph type="ctrTitle"/>
          </p:nvPr>
        </p:nvSpPr>
        <p:spPr>
          <a:xfrm>
            <a:off x="1376792" y="1905003"/>
            <a:ext cx="9435241" cy="1625599"/>
          </a:xfrm>
        </p:spPr>
        <p:txBody>
          <a:bodyPr rtlCol="0">
            <a:normAutofit/>
          </a:bodyPr>
          <a:lstStyle>
            <a:lvl1pPr algn="ctr" rtl="0">
              <a:lnSpc>
                <a:spcPct val="90000"/>
              </a:lnSpc>
              <a:defRPr sz="4800">
                <a:solidFill>
                  <a:schemeClr val="tx2"/>
                </a:solidFill>
              </a:defRPr>
            </a:lvl1pPr>
          </a:lstStyle>
          <a:p>
            <a:pPr rtl="0"/>
            <a:r>
              <a:rPr lang="cs-CZ" smtClean="0"/>
              <a:t>Kliknutím lze upravit styl.</a:t>
            </a:r>
            <a:endParaRPr lang="cs-CZ" dirty="0"/>
          </a:p>
        </p:txBody>
      </p:sp>
      <p:sp>
        <p:nvSpPr>
          <p:cNvPr id="3" name="Podnadpis 2"/>
          <p:cNvSpPr>
            <a:spLocks noGrp="1"/>
          </p:cNvSpPr>
          <p:nvPr>
            <p:ph type="subTitle" idx="1" hasCustomPrompt="1"/>
          </p:nvPr>
        </p:nvSpPr>
        <p:spPr>
          <a:xfrm>
            <a:off x="1382103" y="3657123"/>
            <a:ext cx="9429931" cy="991077"/>
          </a:xfrm>
        </p:spPr>
        <p:txBody>
          <a:bodyPr rtlCol="0">
            <a:normAutofit/>
          </a:bodyPr>
          <a:lstStyle>
            <a:lvl1pPr marL="0" indent="0" algn="ctr" rtl="0">
              <a:spcBef>
                <a:spcPts val="0"/>
              </a:spcBef>
              <a:buNone/>
              <a:defRPr sz="2000" cap="all" baseline="0">
                <a:solidFill>
                  <a:schemeClr val="tx2"/>
                </a:solidFill>
              </a:defRPr>
            </a:lvl1pPr>
            <a:lvl2pPr marL="457200" indent="0" algn="ctr" rtl="0">
              <a:buNone/>
              <a:defRPr>
                <a:solidFill>
                  <a:schemeClr val="tx1">
                    <a:tint val="75000"/>
                  </a:schemeClr>
                </a:solidFill>
              </a:defRPr>
            </a:lvl2pPr>
            <a:lvl3pPr marL="914400" indent="0" algn="ctr" rtl="0">
              <a:buNone/>
              <a:defRPr>
                <a:solidFill>
                  <a:schemeClr val="tx1">
                    <a:tint val="75000"/>
                  </a:schemeClr>
                </a:solidFill>
              </a:defRPr>
            </a:lvl3pPr>
            <a:lvl4pPr marL="1371600" indent="0" algn="ctr" rtl="0">
              <a:buNone/>
              <a:defRPr>
                <a:solidFill>
                  <a:schemeClr val="tx1">
                    <a:tint val="75000"/>
                  </a:schemeClr>
                </a:solidFill>
              </a:defRPr>
            </a:lvl4pPr>
            <a:lvl5pPr marL="1828800" indent="0" algn="ctr" rtl="0">
              <a:buNone/>
              <a:defRPr>
                <a:solidFill>
                  <a:schemeClr val="tx1">
                    <a:tint val="75000"/>
                  </a:schemeClr>
                </a:solidFill>
              </a:defRPr>
            </a:lvl5pPr>
            <a:lvl6pPr marL="2286000" indent="0" algn="ctr" rtl="0">
              <a:buNone/>
              <a:defRPr>
                <a:solidFill>
                  <a:schemeClr val="tx1">
                    <a:tint val="75000"/>
                  </a:schemeClr>
                </a:solidFill>
              </a:defRPr>
            </a:lvl6pPr>
            <a:lvl7pPr marL="2743200" indent="0" algn="ctr" rtl="0">
              <a:buNone/>
              <a:defRPr>
                <a:solidFill>
                  <a:schemeClr val="tx1">
                    <a:tint val="75000"/>
                  </a:schemeClr>
                </a:solidFill>
              </a:defRPr>
            </a:lvl7pPr>
            <a:lvl8pPr marL="3200400" indent="0" algn="ctr" rtl="0">
              <a:buNone/>
              <a:defRPr>
                <a:solidFill>
                  <a:schemeClr val="tx1">
                    <a:tint val="75000"/>
                  </a:schemeClr>
                </a:solidFill>
              </a:defRPr>
            </a:lvl8pPr>
            <a:lvl9pPr marL="3657600" indent="0" algn="ctr" rtl="0">
              <a:buNone/>
              <a:defRPr>
                <a:solidFill>
                  <a:schemeClr val="tx1">
                    <a:tint val="75000"/>
                  </a:schemeClr>
                </a:solidFill>
              </a:defRPr>
            </a:lvl9pPr>
          </a:lstStyle>
          <a:p>
            <a:r>
              <a:rPr lang="cs-CZ" dirty="0" smtClean="0"/>
              <a:t>Kliknutím lze upravit styl předlohy.</a:t>
            </a:r>
            <a:endParaRPr lang="cs-CZ" dirty="0"/>
          </a:p>
        </p:txBody>
      </p:sp>
      <p:sp>
        <p:nvSpPr>
          <p:cNvPr id="5" name="Zástupný symbol pro zápatí 4"/>
          <p:cNvSpPr>
            <a:spLocks noGrp="1"/>
          </p:cNvSpPr>
          <p:nvPr>
            <p:ph type="ftr" sz="quarter" idx="11"/>
          </p:nvPr>
        </p:nvSpPr>
        <p:spPr/>
        <p:txBody>
          <a:bodyPr rtlCol="0"/>
          <a:lstStyle>
            <a:lvl1pPr algn="l" rtl="0">
              <a:defRPr>
                <a:solidFill>
                  <a:schemeClr val="tx2"/>
                </a:solidFill>
              </a:defRPr>
            </a:lvl1pPr>
          </a:lstStyle>
          <a:p>
            <a:pPr rtl="0"/>
            <a:endParaRPr lang="cs-CZ" dirty="0"/>
          </a:p>
        </p:txBody>
      </p:sp>
      <p:sp>
        <p:nvSpPr>
          <p:cNvPr id="4" name="Zástupný symbol pro datum 3"/>
          <p:cNvSpPr>
            <a:spLocks noGrp="1"/>
          </p:cNvSpPr>
          <p:nvPr>
            <p:ph type="dt" sz="half" idx="10"/>
          </p:nvPr>
        </p:nvSpPr>
        <p:spPr/>
        <p:txBody>
          <a:bodyPr rtlCol="0"/>
          <a:lstStyle>
            <a:lvl1pPr algn="r" rtl="0">
              <a:defRPr>
                <a:solidFill>
                  <a:schemeClr val="tx2"/>
                </a:solidFill>
              </a:defRPr>
            </a:lvl1pPr>
          </a:lstStyle>
          <a:p>
            <a:fld id="{14B79FB4-7C01-46BA-BAB7-439113EA0853}" type="datetime1">
              <a:rPr lang="cs-CZ" smtClean="0"/>
              <a:pPr/>
              <a:t>19.09.2017</a:t>
            </a:fld>
            <a:endParaRPr lang="cs-CZ" dirty="0"/>
          </a:p>
        </p:txBody>
      </p:sp>
      <p:sp>
        <p:nvSpPr>
          <p:cNvPr id="6" name="Zástupný symbol pro číslo snímku 5"/>
          <p:cNvSpPr>
            <a:spLocks noGrp="1"/>
          </p:cNvSpPr>
          <p:nvPr>
            <p:ph type="sldNum" sz="quarter" idx="12"/>
          </p:nvPr>
        </p:nvSpPr>
        <p:spPr/>
        <p:txBody>
          <a:bodyPr rtlCol="0"/>
          <a:lstStyle>
            <a:lvl1pPr algn="l" rtl="0">
              <a:defRPr>
                <a:solidFill>
                  <a:schemeClr val="tx2"/>
                </a:solidFill>
              </a:defRPr>
            </a:lvl1pPr>
          </a:lstStyle>
          <a:p>
            <a:pPr algn="r"/>
            <a:fld id="{DF28FB93-0A08-4E7D-8E63-9EFA29F1E093}" type="slidenum">
              <a:rPr lang="cs-CZ" smtClean="0"/>
              <a:pPr algn="r"/>
              <a:t>‹#›</a:t>
            </a:fld>
            <a:endParaRPr lang="cs-CZ" dirty="0"/>
          </a:p>
        </p:txBody>
      </p:sp>
      <p:grpSp>
        <p:nvGrpSpPr>
          <p:cNvPr id="7" name="Skupina 6"/>
          <p:cNvGrpSpPr/>
          <p:nvPr/>
        </p:nvGrpSpPr>
        <p:grpSpPr>
          <a:xfrm>
            <a:off x="1218882" y="1600200"/>
            <a:ext cx="9739746" cy="73152"/>
            <a:chOff x="914400" y="1200150"/>
            <a:chExt cx="7306712" cy="54864"/>
          </a:xfrm>
        </p:grpSpPr>
        <p:sp>
          <p:nvSpPr>
            <p:cNvPr id="8" name="Elipsa 7"/>
            <p:cNvSpPr/>
            <p:nvPr/>
          </p:nvSpPr>
          <p:spPr>
            <a:xfrm>
              <a:off x="8166248"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9" name="Ovál 8"/>
            <p:cNvSpPr/>
            <p:nvPr/>
          </p:nvSpPr>
          <p:spPr>
            <a:xfrm>
              <a:off x="914400" y="12001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grpSp>
          <p:nvGrpSpPr>
            <p:cNvPr id="10" name="Skupina 9"/>
            <p:cNvGrpSpPr/>
            <p:nvPr/>
          </p:nvGrpSpPr>
          <p:grpSpPr>
            <a:xfrm>
              <a:off x="1036847" y="1207626"/>
              <a:ext cx="7074290" cy="38998"/>
              <a:chOff x="2141408" y="1752956"/>
              <a:chExt cx="7315200" cy="38998"/>
            </a:xfrm>
            <a:solidFill>
              <a:schemeClr val="tx2"/>
            </a:solidFill>
          </p:grpSpPr>
          <p:cxnSp>
            <p:nvCxnSpPr>
              <p:cNvPr id="11" name="Přímá spojnice 10"/>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2" name="Přímá spojnice 11"/>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grpSp>
        <p:nvGrpSpPr>
          <p:cNvPr id="13" name="Skupina 12"/>
          <p:cNvGrpSpPr/>
          <p:nvPr/>
        </p:nvGrpSpPr>
        <p:grpSpPr>
          <a:xfrm>
            <a:off x="1218882" y="4851400"/>
            <a:ext cx="9739746" cy="73152"/>
            <a:chOff x="914400" y="3638550"/>
            <a:chExt cx="7306712" cy="54864"/>
          </a:xfrm>
        </p:grpSpPr>
        <p:sp>
          <p:nvSpPr>
            <p:cNvPr id="14" name="Elipsa 13"/>
            <p:cNvSpPr/>
            <p:nvPr/>
          </p:nvSpPr>
          <p:spPr>
            <a:xfrm>
              <a:off x="8166248"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sp>
          <p:nvSpPr>
            <p:cNvPr id="15" name="Ovál 14"/>
            <p:cNvSpPr/>
            <p:nvPr/>
          </p:nvSpPr>
          <p:spPr>
            <a:xfrm>
              <a:off x="914400" y="3638550"/>
              <a:ext cx="54864" cy="54864"/>
            </a:xfrm>
            <a:prstGeom prst="ellipse">
              <a:avLst/>
            </a:prstGeom>
            <a:solidFill>
              <a:schemeClr val="tx2"/>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cs-CZ" dirty="0"/>
            </a:p>
          </p:txBody>
        </p:sp>
        <p:grpSp>
          <p:nvGrpSpPr>
            <p:cNvPr id="16" name="Skupina 15"/>
            <p:cNvGrpSpPr/>
            <p:nvPr/>
          </p:nvGrpSpPr>
          <p:grpSpPr>
            <a:xfrm>
              <a:off x="1036847" y="3646026"/>
              <a:ext cx="7074290" cy="38998"/>
              <a:chOff x="2141408" y="1752956"/>
              <a:chExt cx="7315200" cy="38998"/>
            </a:xfrm>
            <a:solidFill>
              <a:schemeClr val="tx2"/>
            </a:solidFill>
          </p:grpSpPr>
          <p:cxnSp>
            <p:nvCxnSpPr>
              <p:cNvPr id="17" name="Přímá spojnice 16"/>
              <p:cNvCxnSpPr/>
              <p:nvPr/>
            </p:nvCxnSpPr>
            <p:spPr>
              <a:xfrm>
                <a:off x="2141408" y="1752956"/>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Přímá spojnice 17"/>
              <p:cNvCxnSpPr/>
              <p:nvPr/>
            </p:nvCxnSpPr>
            <p:spPr>
              <a:xfrm>
                <a:off x="2141408" y="1791954"/>
                <a:ext cx="7315200" cy="0"/>
              </a:xfrm>
              <a:prstGeom prst="line">
                <a:avLst/>
              </a:prstGeom>
              <a:grpFill/>
              <a:ln w="12700">
                <a:solidFill>
                  <a:schemeClr val="tx2"/>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174376438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smtClean="0"/>
              <a:t>Kliknutím lze upravit styl.</a:t>
            </a:r>
            <a:endParaRPr lang="cs-CZ" dirty="0"/>
          </a:p>
        </p:txBody>
      </p:sp>
      <p:sp>
        <p:nvSpPr>
          <p:cNvPr id="3" name="Zástupný symbol pro svislý text 2"/>
          <p:cNvSpPr>
            <a:spLocks noGrp="1"/>
          </p:cNvSpPr>
          <p:nvPr>
            <p:ph type="body" orient="vert" idx="1" hasCustomPrompt="1"/>
          </p:nvPr>
        </p:nvSpPr>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a:r>
              <a:rPr lang="cs-CZ" dirty="0" smtClean="0"/>
              <a:t>Kliknutím lze upravit styly předlohy textu.</a:t>
            </a:r>
          </a:p>
          <a:p>
            <a:pPr lvl="1" rtl="0"/>
            <a:r>
              <a:rPr lang="cs-CZ" dirty="0" smtClean="0"/>
              <a:t>Druhá úroveň</a:t>
            </a:r>
          </a:p>
          <a:p>
            <a:pPr lvl="2" rtl="0"/>
            <a:r>
              <a:rPr lang="cs-CZ" dirty="0" smtClean="0"/>
              <a:t>Třetí úroveň</a:t>
            </a:r>
          </a:p>
          <a:p>
            <a:pPr lvl="3" rtl="0"/>
            <a:r>
              <a:rPr lang="cs-CZ" dirty="0" smtClean="0"/>
              <a:t>Čtvrtá úroveň</a:t>
            </a:r>
          </a:p>
          <a:p>
            <a:pPr lvl="4" rtl="0"/>
            <a:r>
              <a:rPr lang="cs-CZ" dirty="0" smtClean="0"/>
              <a:t>Pátá úroveň</a:t>
            </a:r>
            <a:endParaRPr lang="cs-CZ" dirty="0"/>
          </a:p>
        </p:txBody>
      </p:sp>
      <p:sp>
        <p:nvSpPr>
          <p:cNvPr id="5" name="Zástupný symbol pro zápatí 4"/>
          <p:cNvSpPr>
            <a:spLocks noGrp="1"/>
          </p:cNvSpPr>
          <p:nvPr>
            <p:ph type="ftr" sz="quarter" idx="11"/>
          </p:nvPr>
        </p:nvSpPr>
        <p:spPr/>
        <p:txBody>
          <a:bodyPr rtlCol="0"/>
          <a:lstStyle/>
          <a:p>
            <a:pPr rtl="0"/>
            <a:endParaRPr lang="cs-CZ" dirty="0"/>
          </a:p>
        </p:txBody>
      </p:sp>
      <p:sp>
        <p:nvSpPr>
          <p:cNvPr id="4" name="Zástupný symbol pro datum 3"/>
          <p:cNvSpPr>
            <a:spLocks noGrp="1"/>
          </p:cNvSpPr>
          <p:nvPr>
            <p:ph type="dt" sz="half" idx="10"/>
          </p:nvPr>
        </p:nvSpPr>
        <p:spPr/>
        <p:txBody>
          <a:bodyPr rtlCol="0"/>
          <a:lstStyle>
            <a:lvl1pPr>
              <a:defRPr/>
            </a:lvl1pPr>
          </a:lstStyle>
          <a:p>
            <a:fld id="{8B0D0876-0A77-4092-9A03-336E4A952021}" type="datetime1">
              <a:rPr lang="cs-CZ" smtClean="0"/>
              <a:pPr/>
              <a:t>19.09.2017</a:t>
            </a:fld>
            <a:endParaRPr lang="cs-CZ" dirty="0"/>
          </a:p>
        </p:txBody>
      </p:sp>
      <p:sp>
        <p:nvSpPr>
          <p:cNvPr id="6" name="Zástupný symbol pro číslo snímku 5"/>
          <p:cNvSpPr>
            <a:spLocks noGrp="1"/>
          </p:cNvSpPr>
          <p:nvPr>
            <p:ph type="sldNum" sz="quarter" idx="12"/>
          </p:nvPr>
        </p:nvSpPr>
        <p:spPr/>
        <p:txBody>
          <a:bodyPr rtlCol="0"/>
          <a:lstStyle/>
          <a:p>
            <a:pPr algn="r"/>
            <a:fld id="{DF28FB93-0A08-4E7D-8E63-9EFA29F1E093}" type="slidenum">
              <a:rPr lang="cs-CZ" smtClean="0"/>
              <a:pPr algn="r"/>
              <a:t>‹#›</a:t>
            </a:fld>
            <a:endParaRPr lang="cs-CZ" dirty="0"/>
          </a:p>
        </p:txBody>
      </p:sp>
    </p:spTree>
    <p:extLst>
      <p:ext uri="{BB962C8B-B14F-4D97-AF65-F5344CB8AC3E}">
        <p14:creationId xmlns:p14="http://schemas.microsoft.com/office/powerpoint/2010/main" val="3223223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9834563" y="434975"/>
            <a:ext cx="1168400" cy="5661025"/>
          </a:xfrm>
        </p:spPr>
        <p:txBody>
          <a:bodyPr vert="eaVert" rtlCol="0"/>
          <a:lstStyle/>
          <a:p>
            <a:pPr lvl="0"/>
            <a:r>
              <a:rPr lang="cs-CZ" smtClean="0"/>
              <a:t>Kliknutím lze upravit styl.</a:t>
            </a:r>
            <a:endParaRPr lang="cs-CZ" dirty="0" smtClean="0"/>
          </a:p>
        </p:txBody>
      </p:sp>
      <p:sp>
        <p:nvSpPr>
          <p:cNvPr id="3" name="Zástupný symbol pro svislý text 2"/>
          <p:cNvSpPr>
            <a:spLocks noGrp="1"/>
          </p:cNvSpPr>
          <p:nvPr>
            <p:ph type="body" orient="vert" idx="1"/>
          </p:nvPr>
        </p:nvSpPr>
        <p:spPr>
          <a:xfrm>
            <a:off x="1217613" y="434975"/>
            <a:ext cx="8413750" cy="5661025"/>
          </a:xfrm>
        </p:spPr>
        <p:txBody>
          <a:bodyPr vert="eaVert" rtlCol="0"/>
          <a:lstStyle>
            <a:lvl5pPr algn="l" rtl="0">
              <a:defRPr/>
            </a:lvl5pPr>
            <a:lvl6pPr algn="l" rtl="0">
              <a:defRPr/>
            </a:lvl6pPr>
            <a:lvl7pPr algn="l" rtl="0">
              <a:defRPr/>
            </a:lvl7pPr>
            <a:lvl8pPr algn="l" rtl="0">
              <a:defRPr baseline="0"/>
            </a:lvl8pPr>
            <a:lvl9pPr algn="l" rtl="0">
              <a:defRPr baseline="0"/>
            </a:lvl9pPr>
          </a:lstStyle>
          <a:p>
            <a:pPr lvl="0" rtl="0"/>
            <a:r>
              <a:rPr lang="cs-CZ" smtClean="0"/>
              <a:t>Kliknutím lze upravit styly předlohy textu.</a:t>
            </a:r>
          </a:p>
          <a:p>
            <a:pPr lvl="1" rtl="0"/>
            <a:r>
              <a:rPr lang="cs-CZ" smtClean="0"/>
              <a:t>Druhá úroveň</a:t>
            </a:r>
          </a:p>
          <a:p>
            <a:pPr lvl="2" rtl="0"/>
            <a:r>
              <a:rPr lang="cs-CZ" smtClean="0"/>
              <a:t>Třetí úroveň</a:t>
            </a:r>
          </a:p>
          <a:p>
            <a:pPr lvl="3" rtl="0"/>
            <a:r>
              <a:rPr lang="cs-CZ" smtClean="0"/>
              <a:t>Čtvrtá úroveň</a:t>
            </a:r>
          </a:p>
          <a:p>
            <a:pPr lvl="4" rtl="0"/>
            <a:r>
              <a:rPr lang="cs-CZ" smtClean="0"/>
              <a:t>Pátá úroveň</a:t>
            </a:r>
            <a:endParaRPr lang="cs-CZ" dirty="0"/>
          </a:p>
        </p:txBody>
      </p:sp>
      <p:sp>
        <p:nvSpPr>
          <p:cNvPr id="5" name="Zástupný symbol pro zápatí 4"/>
          <p:cNvSpPr>
            <a:spLocks noGrp="1"/>
          </p:cNvSpPr>
          <p:nvPr>
            <p:ph type="ftr" sz="quarter" idx="11"/>
          </p:nvPr>
        </p:nvSpPr>
        <p:spPr/>
        <p:txBody>
          <a:bodyPr rtlCol="0"/>
          <a:lstStyle/>
          <a:p>
            <a:pPr rtl="0"/>
            <a:endParaRPr lang="cs-CZ" dirty="0"/>
          </a:p>
        </p:txBody>
      </p:sp>
      <p:sp>
        <p:nvSpPr>
          <p:cNvPr id="4" name="Zástupný symbol pro datum 3"/>
          <p:cNvSpPr>
            <a:spLocks noGrp="1"/>
          </p:cNvSpPr>
          <p:nvPr>
            <p:ph type="dt" sz="half" idx="10"/>
          </p:nvPr>
        </p:nvSpPr>
        <p:spPr/>
        <p:txBody>
          <a:bodyPr rtlCol="0"/>
          <a:lstStyle>
            <a:lvl1pPr>
              <a:defRPr/>
            </a:lvl1pPr>
          </a:lstStyle>
          <a:p>
            <a:fld id="{A66ADDB3-C74F-4789-8CE7-481CD2DA22CA}" type="datetime1">
              <a:rPr lang="cs-CZ" smtClean="0"/>
              <a:pPr/>
              <a:t>19.09.2017</a:t>
            </a:fld>
            <a:endParaRPr lang="cs-CZ" dirty="0"/>
          </a:p>
        </p:txBody>
      </p:sp>
      <p:sp>
        <p:nvSpPr>
          <p:cNvPr id="6" name="Zástupný symbol pro číslo snímku 5"/>
          <p:cNvSpPr>
            <a:spLocks noGrp="1"/>
          </p:cNvSpPr>
          <p:nvPr>
            <p:ph type="sldNum" sz="quarter" idx="12"/>
          </p:nvPr>
        </p:nvSpPr>
        <p:spPr/>
        <p:txBody>
          <a:bodyPr rtlCol="0"/>
          <a:lstStyle/>
          <a:p>
            <a:pPr algn="r"/>
            <a:fld id="{DF28FB93-0A08-4E7D-8E63-9EFA29F1E093}" type="slidenum">
              <a:rPr lang="cs-CZ" smtClean="0"/>
              <a:pPr algn="r"/>
              <a:t>‹#›</a:t>
            </a:fld>
            <a:endParaRPr lang="cs-CZ" dirty="0"/>
          </a:p>
        </p:txBody>
      </p:sp>
    </p:spTree>
    <p:extLst>
      <p:ext uri="{BB962C8B-B14F-4D97-AF65-F5344CB8AC3E}">
        <p14:creationId xmlns:p14="http://schemas.microsoft.com/office/powerpoint/2010/main" val="2085700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smtClean="0"/>
              <a:t>Kliknutím lze upravit styl.</a:t>
            </a:r>
            <a:endParaRPr lang="cs-CZ" dirty="0"/>
          </a:p>
        </p:txBody>
      </p:sp>
      <p:sp>
        <p:nvSpPr>
          <p:cNvPr id="3" name="Zástupný symbol pro obsah 2"/>
          <p:cNvSpPr>
            <a:spLocks noGrp="1"/>
          </p:cNvSpPr>
          <p:nvPr>
            <p:ph idx="1" hasCustomPrompt="1"/>
          </p:nvPr>
        </p:nvSpPr>
        <p:spPr/>
        <p:txBody>
          <a:bodyPr rtlCol="0"/>
          <a:lstStyle>
            <a:lvl5pPr algn="l" rtl="0">
              <a:defRPr/>
            </a:lvl5pPr>
            <a:lvl6pPr algn="l" rtl="0">
              <a:defRPr/>
            </a:lvl6pPr>
            <a:lvl7pPr algn="l" rtl="0">
              <a:defRPr/>
            </a:lvl7pPr>
            <a:lvl8pPr algn="l" rtl="0">
              <a:defRPr/>
            </a:lvl8pPr>
            <a:lvl9pPr algn="l" rtl="0">
              <a:defRPr/>
            </a:lvl9pPr>
          </a:lstStyle>
          <a:p>
            <a:pPr lvl="0"/>
            <a:r>
              <a:rPr lang="cs-CZ" dirty="0" smtClean="0"/>
              <a:t>Kliknutím lze upravit styly předlohy textu.</a:t>
            </a:r>
          </a:p>
          <a:p>
            <a:pPr lvl="1" rtl="0"/>
            <a:r>
              <a:rPr lang="cs-CZ" dirty="0" smtClean="0"/>
              <a:t>Druhá úroveň</a:t>
            </a:r>
          </a:p>
          <a:p>
            <a:pPr lvl="2" rtl="0"/>
            <a:r>
              <a:rPr lang="cs-CZ" dirty="0" smtClean="0"/>
              <a:t>Třetí úroveň</a:t>
            </a:r>
          </a:p>
          <a:p>
            <a:pPr lvl="3" rtl="0"/>
            <a:r>
              <a:rPr lang="cs-CZ" dirty="0" smtClean="0"/>
              <a:t>Čtvrtá úroveň</a:t>
            </a:r>
          </a:p>
          <a:p>
            <a:pPr lvl="4" rtl="0"/>
            <a:r>
              <a:rPr lang="cs-CZ" dirty="0" smtClean="0"/>
              <a:t>Pátá úroveň</a:t>
            </a:r>
            <a:endParaRPr lang="cs-CZ" dirty="0"/>
          </a:p>
        </p:txBody>
      </p:sp>
      <p:sp>
        <p:nvSpPr>
          <p:cNvPr id="5" name="Zástupný symbol pro zápatí 4"/>
          <p:cNvSpPr>
            <a:spLocks noGrp="1"/>
          </p:cNvSpPr>
          <p:nvPr>
            <p:ph type="ftr" sz="quarter" idx="11"/>
          </p:nvPr>
        </p:nvSpPr>
        <p:spPr/>
        <p:txBody>
          <a:bodyPr rtlCol="0"/>
          <a:lstStyle/>
          <a:p>
            <a:pPr rtl="0"/>
            <a:endParaRPr lang="cs-CZ" dirty="0"/>
          </a:p>
        </p:txBody>
      </p:sp>
      <p:sp>
        <p:nvSpPr>
          <p:cNvPr id="4" name="Zástupný symbol pro datum 3"/>
          <p:cNvSpPr>
            <a:spLocks noGrp="1"/>
          </p:cNvSpPr>
          <p:nvPr>
            <p:ph type="dt" sz="half" idx="10"/>
          </p:nvPr>
        </p:nvSpPr>
        <p:spPr/>
        <p:txBody>
          <a:bodyPr rtlCol="0"/>
          <a:lstStyle>
            <a:lvl1pPr>
              <a:defRPr/>
            </a:lvl1pPr>
          </a:lstStyle>
          <a:p>
            <a:fld id="{712DE63F-35C4-45A7-B3E9-B9874064FD9A}" type="datetime1">
              <a:rPr lang="cs-CZ" smtClean="0"/>
              <a:pPr/>
              <a:t>19.09.2017</a:t>
            </a:fld>
            <a:endParaRPr lang="cs-CZ" dirty="0"/>
          </a:p>
        </p:txBody>
      </p:sp>
      <p:sp>
        <p:nvSpPr>
          <p:cNvPr id="6" name="Zástupný symbol pro číslo snímku 5"/>
          <p:cNvSpPr>
            <a:spLocks noGrp="1"/>
          </p:cNvSpPr>
          <p:nvPr>
            <p:ph type="sldNum" sz="quarter" idx="12"/>
          </p:nvPr>
        </p:nvSpPr>
        <p:spPr/>
        <p:txBody>
          <a:bodyPr rtlCol="0"/>
          <a:lstStyle>
            <a:lvl1pPr algn="r">
              <a:defRPr/>
            </a:lvl1pPr>
          </a:lstStyle>
          <a:p>
            <a:fld id="{DF28FB93-0A08-4E7D-8E63-9EFA29F1E093}" type="slidenum">
              <a:rPr lang="cs-CZ" smtClean="0"/>
              <a:pPr/>
              <a:t>‹#›</a:t>
            </a:fld>
            <a:endParaRPr lang="cs-CZ" dirty="0"/>
          </a:p>
        </p:txBody>
      </p:sp>
    </p:spTree>
    <p:extLst>
      <p:ext uri="{BB962C8B-B14F-4D97-AF65-F5344CB8AC3E}">
        <p14:creationId xmlns:p14="http://schemas.microsoft.com/office/powerpoint/2010/main" val="3499062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p:cNvSpPr>
            <a:spLocks noGrp="1"/>
          </p:cNvSpPr>
          <p:nvPr>
            <p:ph type="title"/>
          </p:nvPr>
        </p:nvSpPr>
        <p:spPr>
          <a:xfrm>
            <a:off x="1422030" y="990599"/>
            <a:ext cx="9344765" cy="2235203"/>
          </a:xfrm>
        </p:spPr>
        <p:txBody>
          <a:bodyPr rtlCol="0" anchor="b">
            <a:normAutofit/>
          </a:bodyPr>
          <a:lstStyle>
            <a:lvl1pPr algn="ctr" rtl="0">
              <a:lnSpc>
                <a:spcPct val="90000"/>
              </a:lnSpc>
              <a:defRPr sz="4800" b="0" cap="none" baseline="0"/>
            </a:lvl1pPr>
          </a:lstStyle>
          <a:p>
            <a:pPr rtl="0"/>
            <a:r>
              <a:rPr lang="cs-CZ" smtClean="0"/>
              <a:t>Kliknutím lze upravit styl.</a:t>
            </a:r>
            <a:endParaRPr lang="cs-CZ" dirty="0"/>
          </a:p>
        </p:txBody>
      </p:sp>
      <p:sp>
        <p:nvSpPr>
          <p:cNvPr id="3" name="Zástupný symbol pro text 2"/>
          <p:cNvSpPr>
            <a:spLocks noGrp="1"/>
          </p:cNvSpPr>
          <p:nvPr>
            <p:ph type="body" idx="1" hasCustomPrompt="1"/>
          </p:nvPr>
        </p:nvSpPr>
        <p:spPr>
          <a:xfrm>
            <a:off x="1422030" y="3733800"/>
            <a:ext cx="9344765" cy="1219200"/>
          </a:xfrm>
        </p:spPr>
        <p:txBody>
          <a:bodyPr rtlCol="0" anchor="t"/>
          <a:lstStyle>
            <a:lvl1pPr marL="0" indent="0" algn="ctr" rtl="0">
              <a:spcBef>
                <a:spcPts val="0"/>
              </a:spcBef>
              <a:buNone/>
              <a:defRPr sz="2000" cap="all" baseline="0">
                <a:solidFill>
                  <a:schemeClr val="tx1"/>
                </a:solidFill>
              </a:defRPr>
            </a:lvl1pPr>
            <a:lvl2pPr marL="457200" indent="0" algn="l" rtl="0">
              <a:buNone/>
              <a:defRPr sz="1800">
                <a:solidFill>
                  <a:schemeClr val="tx1">
                    <a:tint val="75000"/>
                  </a:schemeClr>
                </a:solidFill>
              </a:defRPr>
            </a:lvl2pPr>
            <a:lvl3pPr marL="914400" indent="0" algn="l" rtl="0">
              <a:buNone/>
              <a:defRPr sz="1600">
                <a:solidFill>
                  <a:schemeClr val="tx1">
                    <a:tint val="75000"/>
                  </a:schemeClr>
                </a:solidFill>
              </a:defRPr>
            </a:lvl3pPr>
            <a:lvl4pPr marL="1371600" indent="0" algn="l" rtl="0">
              <a:buNone/>
              <a:defRPr sz="1400">
                <a:solidFill>
                  <a:schemeClr val="tx1">
                    <a:tint val="75000"/>
                  </a:schemeClr>
                </a:solidFill>
              </a:defRPr>
            </a:lvl4pPr>
            <a:lvl5pPr marL="1828800" indent="0" algn="l" rtl="0">
              <a:buNone/>
              <a:defRPr sz="1400">
                <a:solidFill>
                  <a:schemeClr val="tx1">
                    <a:tint val="75000"/>
                  </a:schemeClr>
                </a:solidFill>
              </a:defRPr>
            </a:lvl5pPr>
            <a:lvl6pPr marL="2286000" indent="0" algn="l" rtl="0">
              <a:buNone/>
              <a:defRPr sz="1400">
                <a:solidFill>
                  <a:schemeClr val="tx1">
                    <a:tint val="75000"/>
                  </a:schemeClr>
                </a:solidFill>
              </a:defRPr>
            </a:lvl6pPr>
            <a:lvl7pPr marL="2743200" indent="0" algn="l" rtl="0">
              <a:buNone/>
              <a:defRPr sz="1400">
                <a:solidFill>
                  <a:schemeClr val="tx1">
                    <a:tint val="75000"/>
                  </a:schemeClr>
                </a:solidFill>
              </a:defRPr>
            </a:lvl7pPr>
            <a:lvl8pPr marL="3200400" indent="0" algn="l" rtl="0">
              <a:buNone/>
              <a:defRPr sz="1400">
                <a:solidFill>
                  <a:schemeClr val="tx1">
                    <a:tint val="75000"/>
                  </a:schemeClr>
                </a:solidFill>
              </a:defRPr>
            </a:lvl8pPr>
            <a:lvl9pPr marL="3657600" indent="0" algn="l" rtl="0">
              <a:buNone/>
              <a:defRPr sz="1400">
                <a:solidFill>
                  <a:schemeClr val="tx1">
                    <a:tint val="75000"/>
                  </a:schemeClr>
                </a:solidFill>
              </a:defRPr>
            </a:lvl9pPr>
          </a:lstStyle>
          <a:p>
            <a:pPr lvl="0"/>
            <a:r>
              <a:rPr lang="cs-CZ" dirty="0" smtClean="0"/>
              <a:t>Kliknutím lze upravit styly předlohy textu.</a:t>
            </a:r>
          </a:p>
        </p:txBody>
      </p:sp>
      <p:sp>
        <p:nvSpPr>
          <p:cNvPr id="5" name="Zástupný symbol pro zápatí 4"/>
          <p:cNvSpPr>
            <a:spLocks noGrp="1"/>
          </p:cNvSpPr>
          <p:nvPr>
            <p:ph type="ftr" sz="quarter" idx="11"/>
          </p:nvPr>
        </p:nvSpPr>
        <p:spPr/>
        <p:txBody>
          <a:bodyPr rtlCol="0"/>
          <a:lstStyle/>
          <a:p>
            <a:pPr rtl="0"/>
            <a:endParaRPr lang="cs-CZ" dirty="0"/>
          </a:p>
        </p:txBody>
      </p:sp>
      <p:sp>
        <p:nvSpPr>
          <p:cNvPr id="4" name="Zástupný symbol pro datum 3"/>
          <p:cNvSpPr>
            <a:spLocks noGrp="1"/>
          </p:cNvSpPr>
          <p:nvPr>
            <p:ph type="dt" sz="half" idx="10"/>
          </p:nvPr>
        </p:nvSpPr>
        <p:spPr/>
        <p:txBody>
          <a:bodyPr rtlCol="0"/>
          <a:lstStyle>
            <a:lvl1pPr>
              <a:defRPr/>
            </a:lvl1pPr>
          </a:lstStyle>
          <a:p>
            <a:fld id="{3921765C-1CF0-4B4C-9CEA-079237FB4328}" type="datetime1">
              <a:rPr lang="cs-CZ" smtClean="0"/>
              <a:pPr/>
              <a:t>19.09.2017</a:t>
            </a:fld>
            <a:endParaRPr lang="cs-CZ" dirty="0"/>
          </a:p>
        </p:txBody>
      </p:sp>
      <p:sp>
        <p:nvSpPr>
          <p:cNvPr id="6" name="Zástupný symbol pro číslo snímku 5"/>
          <p:cNvSpPr>
            <a:spLocks noGrp="1"/>
          </p:cNvSpPr>
          <p:nvPr>
            <p:ph type="sldNum" sz="quarter" idx="12"/>
          </p:nvPr>
        </p:nvSpPr>
        <p:spPr/>
        <p:txBody>
          <a:bodyPr rtlCol="0"/>
          <a:lstStyle>
            <a:lvl1pPr algn="r">
              <a:defRPr/>
            </a:lvl1pPr>
          </a:lstStyle>
          <a:p>
            <a:fld id="{DF28FB93-0A08-4E7D-8E63-9EFA29F1E093}" type="slidenum">
              <a:rPr lang="cs-CZ" smtClean="0"/>
              <a:pPr/>
              <a:t>‹#›</a:t>
            </a:fld>
            <a:endParaRPr lang="cs-CZ" dirty="0"/>
          </a:p>
        </p:txBody>
      </p:sp>
      <p:grpSp>
        <p:nvGrpSpPr>
          <p:cNvPr id="13" name="Skupina 12"/>
          <p:cNvGrpSpPr/>
          <p:nvPr/>
        </p:nvGrpSpPr>
        <p:grpSpPr>
          <a:xfrm>
            <a:off x="2436812" y="3475736"/>
            <a:ext cx="7299944" cy="54864"/>
            <a:chOff x="1828085" y="2588441"/>
            <a:chExt cx="5476385" cy="41148"/>
          </a:xfrm>
        </p:grpSpPr>
        <p:sp>
          <p:nvSpPr>
            <p:cNvPr id="14" name="Elipsa 13"/>
            <p:cNvSpPr/>
            <p:nvPr/>
          </p:nvSpPr>
          <p:spPr>
            <a:xfrm>
              <a:off x="7258750"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dirty="0">
                <a:ln>
                  <a:noFill/>
                </a:ln>
                <a:solidFill>
                  <a:sysClr val="window" lastClr="FFFFFF"/>
                </a:solidFill>
                <a:effectLst/>
                <a:uLnTx/>
                <a:uFillTx/>
                <a:latin typeface="Constantia"/>
                <a:ea typeface="+mn-ea"/>
                <a:cs typeface="+mn-cs"/>
              </a:endParaRPr>
            </a:p>
          </p:txBody>
        </p:sp>
        <p:sp>
          <p:nvSpPr>
            <p:cNvPr id="15" name="Ovál 14"/>
            <p:cNvSpPr/>
            <p:nvPr/>
          </p:nvSpPr>
          <p:spPr>
            <a:xfrm>
              <a:off x="1828085" y="2588441"/>
              <a:ext cx="45720" cy="41148"/>
            </a:xfrm>
            <a:prstGeom prst="ellipse">
              <a:avLst/>
            </a:prstGeom>
            <a:solidFill>
              <a:schemeClr val="tx1"/>
            </a:solidFill>
            <a:ln w="26425" cap="flat" cmpd="sng" algn="ctr">
              <a:solidFill>
                <a:schemeClr val="tx1"/>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0" cap="none" spc="0" normalizeH="0" baseline="0" dirty="0">
                <a:ln>
                  <a:noFill/>
                </a:ln>
                <a:solidFill>
                  <a:sysClr val="window" lastClr="FFFFFF"/>
                </a:solidFill>
                <a:effectLst/>
                <a:uLnTx/>
                <a:uFillTx/>
                <a:latin typeface="Constantia"/>
                <a:ea typeface="+mn-ea"/>
                <a:cs typeface="+mn-cs"/>
              </a:endParaRPr>
            </a:p>
          </p:txBody>
        </p:sp>
        <p:grpSp>
          <p:nvGrpSpPr>
            <p:cNvPr id="16" name="Skupina 15"/>
            <p:cNvGrpSpPr/>
            <p:nvPr/>
          </p:nvGrpSpPr>
          <p:grpSpPr>
            <a:xfrm>
              <a:off x="1942415" y="2594391"/>
              <a:ext cx="5259171" cy="29249"/>
              <a:chOff x="1929509" y="3458731"/>
              <a:chExt cx="5259171" cy="38998"/>
            </a:xfrm>
          </p:grpSpPr>
          <p:cxnSp>
            <p:nvCxnSpPr>
              <p:cNvPr id="17" name="Přímá spojnice 16"/>
              <p:cNvCxnSpPr/>
              <p:nvPr/>
            </p:nvCxnSpPr>
            <p:spPr>
              <a:xfrm>
                <a:off x="1929509" y="3458731"/>
                <a:ext cx="5259171" cy="0"/>
              </a:xfrm>
              <a:prstGeom prst="line">
                <a:avLst/>
              </a:prstGeom>
              <a:noFill/>
              <a:ln w="12700" cap="flat" cmpd="sng" algn="ctr">
                <a:solidFill>
                  <a:schemeClr val="tx1"/>
                </a:solidFill>
                <a:prstDash val="solid"/>
              </a:ln>
              <a:effectLst/>
            </p:spPr>
          </p:cxnSp>
          <p:cxnSp>
            <p:nvCxnSpPr>
              <p:cNvPr id="18" name="Přímá spojnice 17"/>
              <p:cNvCxnSpPr/>
              <p:nvPr/>
            </p:nvCxnSpPr>
            <p:spPr>
              <a:xfrm>
                <a:off x="1929509" y="3497729"/>
                <a:ext cx="5259171" cy="0"/>
              </a:xfrm>
              <a:prstGeom prst="line">
                <a:avLst/>
              </a:prstGeom>
              <a:noFill/>
              <a:ln w="12700" cap="flat" cmpd="sng" algn="ctr">
                <a:solidFill>
                  <a:schemeClr val="tx1"/>
                </a:solidFill>
                <a:prstDash val="solid"/>
              </a:ln>
              <a:effectLst/>
            </p:spPr>
          </p:cxnSp>
        </p:grpSp>
      </p:grpSp>
    </p:spTree>
    <p:extLst>
      <p:ext uri="{BB962C8B-B14F-4D97-AF65-F5344CB8AC3E}">
        <p14:creationId xmlns:p14="http://schemas.microsoft.com/office/powerpoint/2010/main" val="552628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ě obsahové části">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smtClean="0"/>
              <a:t>Kliknutím lze upravit styl.</a:t>
            </a:r>
            <a:endParaRPr lang="cs-CZ" dirty="0"/>
          </a:p>
        </p:txBody>
      </p:sp>
      <p:sp>
        <p:nvSpPr>
          <p:cNvPr id="3" name="Zástupný symbol pro obsah 2"/>
          <p:cNvSpPr>
            <a:spLocks noGrp="1"/>
          </p:cNvSpPr>
          <p:nvPr>
            <p:ph sz="half" idx="1" hasCustomPrompt="1"/>
          </p:nvPr>
        </p:nvSpPr>
        <p:spPr>
          <a:xfrm>
            <a:off x="1218883"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a:lvl8pPr>
            <a:lvl9pPr algn="l" rtl="0">
              <a:defRPr sz="1800"/>
            </a:lvl9pPr>
          </a:lstStyle>
          <a:p>
            <a:pPr lvl="0"/>
            <a:r>
              <a:rPr lang="cs-CZ" dirty="0" smtClean="0"/>
              <a:t>Kliknutím lze upravit styly předlohy textu.</a:t>
            </a:r>
          </a:p>
          <a:p>
            <a:pPr lvl="1" rtl="0"/>
            <a:r>
              <a:rPr lang="cs-CZ" dirty="0" smtClean="0"/>
              <a:t>Druhá úroveň</a:t>
            </a:r>
          </a:p>
          <a:p>
            <a:pPr lvl="2" rtl="0"/>
            <a:r>
              <a:rPr lang="cs-CZ" dirty="0" smtClean="0"/>
              <a:t>Třetí úroveň</a:t>
            </a:r>
          </a:p>
          <a:p>
            <a:pPr lvl="3" rtl="0"/>
            <a:r>
              <a:rPr lang="cs-CZ" dirty="0" smtClean="0"/>
              <a:t>Čtvrtá úroveň</a:t>
            </a:r>
          </a:p>
          <a:p>
            <a:pPr lvl="4" rtl="0"/>
            <a:r>
              <a:rPr lang="cs-CZ" dirty="0" smtClean="0"/>
              <a:t>Pátá úroveň</a:t>
            </a:r>
            <a:endParaRPr lang="cs-CZ" dirty="0"/>
          </a:p>
        </p:txBody>
      </p:sp>
      <p:sp>
        <p:nvSpPr>
          <p:cNvPr id="4" name="Zástupný symbol pro obsah 3"/>
          <p:cNvSpPr>
            <a:spLocks noGrp="1"/>
          </p:cNvSpPr>
          <p:nvPr>
            <p:ph sz="half" idx="2" hasCustomPrompt="1"/>
          </p:nvPr>
        </p:nvSpPr>
        <p:spPr>
          <a:xfrm>
            <a:off x="6195986" y="1803400"/>
            <a:ext cx="4773956" cy="4267200"/>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800"/>
            </a:lvl6pPr>
            <a:lvl7pPr algn="l" rtl="0">
              <a:defRPr sz="1800"/>
            </a:lvl7pPr>
            <a:lvl8pPr algn="l" rtl="0">
              <a:defRPr sz="1800" baseline="0"/>
            </a:lvl8pPr>
            <a:lvl9pPr algn="l" rtl="0">
              <a:defRPr sz="1800" baseline="0"/>
            </a:lvl9pPr>
          </a:lstStyle>
          <a:p>
            <a:pPr lvl="0"/>
            <a:r>
              <a:rPr lang="cs-CZ" dirty="0" smtClean="0"/>
              <a:t>Kliknutím lze upravit styly předlohy textu.</a:t>
            </a:r>
          </a:p>
          <a:p>
            <a:pPr lvl="1" rtl="0"/>
            <a:r>
              <a:rPr lang="cs-CZ" dirty="0" smtClean="0"/>
              <a:t>Druhá úroveň</a:t>
            </a:r>
          </a:p>
          <a:p>
            <a:pPr lvl="2" rtl="0"/>
            <a:r>
              <a:rPr lang="cs-CZ" dirty="0" smtClean="0"/>
              <a:t>Třetí úroveň</a:t>
            </a:r>
          </a:p>
          <a:p>
            <a:pPr lvl="3" rtl="0"/>
            <a:r>
              <a:rPr lang="cs-CZ" dirty="0" smtClean="0"/>
              <a:t>Čtvrtá úroveň</a:t>
            </a:r>
          </a:p>
          <a:p>
            <a:pPr lvl="4" rtl="0"/>
            <a:r>
              <a:rPr lang="cs-CZ" dirty="0" smtClean="0"/>
              <a:t>Pátá úroveň</a:t>
            </a:r>
            <a:endParaRPr lang="cs-CZ" dirty="0"/>
          </a:p>
        </p:txBody>
      </p:sp>
      <p:sp>
        <p:nvSpPr>
          <p:cNvPr id="6" name="Zástupný symbol pro zápatí 5"/>
          <p:cNvSpPr>
            <a:spLocks noGrp="1"/>
          </p:cNvSpPr>
          <p:nvPr>
            <p:ph type="ftr" sz="quarter" idx="11"/>
          </p:nvPr>
        </p:nvSpPr>
        <p:spPr/>
        <p:txBody>
          <a:bodyPr rtlCol="0"/>
          <a:lstStyle/>
          <a:p>
            <a:pPr rtl="0"/>
            <a:endParaRPr lang="cs-CZ" dirty="0"/>
          </a:p>
        </p:txBody>
      </p:sp>
      <p:sp>
        <p:nvSpPr>
          <p:cNvPr id="5" name="Zástupný symbol pro datum 4"/>
          <p:cNvSpPr>
            <a:spLocks noGrp="1"/>
          </p:cNvSpPr>
          <p:nvPr>
            <p:ph type="dt" sz="half" idx="10"/>
          </p:nvPr>
        </p:nvSpPr>
        <p:spPr/>
        <p:txBody>
          <a:bodyPr rtlCol="0"/>
          <a:lstStyle>
            <a:lvl1pPr>
              <a:defRPr/>
            </a:lvl1pPr>
          </a:lstStyle>
          <a:p>
            <a:fld id="{A320BCE3-7170-4FF0-ADAF-80BAA2F3B580}" type="datetime1">
              <a:rPr lang="cs-CZ" smtClean="0"/>
              <a:pPr/>
              <a:t>19.09.2017</a:t>
            </a:fld>
            <a:endParaRPr lang="cs-CZ" dirty="0"/>
          </a:p>
        </p:txBody>
      </p:sp>
      <p:sp>
        <p:nvSpPr>
          <p:cNvPr id="7" name="Zástupný symbol pro číslo snímku 6"/>
          <p:cNvSpPr>
            <a:spLocks noGrp="1"/>
          </p:cNvSpPr>
          <p:nvPr>
            <p:ph type="sldNum" sz="quarter" idx="12"/>
          </p:nvPr>
        </p:nvSpPr>
        <p:spPr/>
        <p:txBody>
          <a:bodyPr rtlCol="0"/>
          <a:lstStyle/>
          <a:p>
            <a:pPr algn="r"/>
            <a:fld id="{DF28FB93-0A08-4E7D-8E63-9EFA29F1E093}" type="slidenum">
              <a:rPr lang="cs-CZ" smtClean="0"/>
              <a:pPr algn="r"/>
              <a:t>‹#›</a:t>
            </a:fld>
            <a:endParaRPr lang="cs-CZ" dirty="0"/>
          </a:p>
        </p:txBody>
      </p:sp>
    </p:spTree>
    <p:extLst>
      <p:ext uri="{BB962C8B-B14F-4D97-AF65-F5344CB8AC3E}">
        <p14:creationId xmlns:p14="http://schemas.microsoft.com/office/powerpoint/2010/main" val="3860775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algn="l" rtl="0">
              <a:defRPr/>
            </a:lvl1pPr>
          </a:lstStyle>
          <a:p>
            <a:pPr rtl="0"/>
            <a:r>
              <a:rPr lang="cs-CZ" smtClean="0"/>
              <a:t>Kliknutím lze upravit styl.</a:t>
            </a:r>
            <a:endParaRPr lang="cs-CZ" dirty="0"/>
          </a:p>
        </p:txBody>
      </p:sp>
      <p:sp>
        <p:nvSpPr>
          <p:cNvPr id="3" name="Zástupný symbol pro text 2"/>
          <p:cNvSpPr>
            <a:spLocks noGrp="1"/>
          </p:cNvSpPr>
          <p:nvPr>
            <p:ph type="body" idx="1" hasCustomPrompt="1"/>
          </p:nvPr>
        </p:nvSpPr>
        <p:spPr>
          <a:xfrm>
            <a:off x="1222945"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cs-CZ" dirty="0" smtClean="0"/>
              <a:t>Kliknutím lze upravit styly předlohy textu.</a:t>
            </a:r>
          </a:p>
        </p:txBody>
      </p:sp>
      <p:sp>
        <p:nvSpPr>
          <p:cNvPr id="4" name="Zástupný symbol pro obsah 3"/>
          <p:cNvSpPr>
            <a:spLocks noGrp="1"/>
          </p:cNvSpPr>
          <p:nvPr>
            <p:ph sz="half" idx="2" hasCustomPrompt="1"/>
          </p:nvPr>
        </p:nvSpPr>
        <p:spPr>
          <a:xfrm>
            <a:off x="1218883"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cs-CZ" dirty="0" smtClean="0"/>
              <a:t>Kliknutím lze upravit styly předlohy textu.</a:t>
            </a:r>
          </a:p>
          <a:p>
            <a:pPr lvl="1" rtl="0"/>
            <a:r>
              <a:rPr lang="cs-CZ" dirty="0" smtClean="0"/>
              <a:t>Druhá úroveň</a:t>
            </a:r>
          </a:p>
          <a:p>
            <a:pPr lvl="2" rtl="0"/>
            <a:r>
              <a:rPr lang="cs-CZ" dirty="0" smtClean="0"/>
              <a:t>Třetí úroveň</a:t>
            </a:r>
          </a:p>
          <a:p>
            <a:pPr lvl="3" rtl="0"/>
            <a:r>
              <a:rPr lang="cs-CZ" dirty="0" smtClean="0"/>
              <a:t>Čtvrtá úroveň</a:t>
            </a:r>
          </a:p>
          <a:p>
            <a:pPr lvl="4" rtl="0"/>
            <a:r>
              <a:rPr lang="cs-CZ" dirty="0" smtClean="0"/>
              <a:t>Pátá úroveň</a:t>
            </a:r>
            <a:endParaRPr lang="cs-CZ" dirty="0"/>
          </a:p>
        </p:txBody>
      </p:sp>
      <p:sp>
        <p:nvSpPr>
          <p:cNvPr id="5" name="Zástupný symbol pro text 4"/>
          <p:cNvSpPr>
            <a:spLocks noGrp="1"/>
          </p:cNvSpPr>
          <p:nvPr>
            <p:ph type="body" sz="quarter" idx="3" hasCustomPrompt="1"/>
          </p:nvPr>
        </p:nvSpPr>
        <p:spPr>
          <a:xfrm>
            <a:off x="6200049" y="1803400"/>
            <a:ext cx="4769806" cy="711200"/>
          </a:xfrm>
        </p:spPr>
        <p:txBody>
          <a:bodyPr rtlCol="0" anchor="ctr">
            <a:normAutofit/>
          </a:bodyPr>
          <a:lstStyle>
            <a:lvl1pPr marL="0" indent="0" algn="l" rtl="0">
              <a:lnSpc>
                <a:spcPct val="90000"/>
              </a:lnSpc>
              <a:spcBef>
                <a:spcPts val="0"/>
              </a:spcBef>
              <a:buNone/>
              <a:defRPr sz="2000" b="1"/>
            </a:lvl1pPr>
            <a:lvl2pPr marL="457200" indent="0" algn="l" rtl="0">
              <a:buNone/>
              <a:defRPr sz="2000" b="1"/>
            </a:lvl2pPr>
            <a:lvl3pPr marL="914400" indent="0" algn="l" rtl="0">
              <a:buNone/>
              <a:defRPr sz="1800" b="1"/>
            </a:lvl3pPr>
            <a:lvl4pPr marL="1371600" indent="0" algn="l" rtl="0">
              <a:buNone/>
              <a:defRPr sz="1600" b="1"/>
            </a:lvl4pPr>
            <a:lvl5pPr marL="1828800" indent="0" algn="l" rtl="0">
              <a:buNone/>
              <a:defRPr sz="1600" b="1"/>
            </a:lvl5pPr>
            <a:lvl6pPr marL="2286000" indent="0" algn="l" rtl="0">
              <a:buNone/>
              <a:defRPr sz="1600" b="1"/>
            </a:lvl6pPr>
            <a:lvl7pPr marL="2743200" indent="0" algn="l" rtl="0">
              <a:buNone/>
              <a:defRPr sz="1600" b="1"/>
            </a:lvl7pPr>
            <a:lvl8pPr marL="3200400" indent="0" algn="l" rtl="0">
              <a:buNone/>
              <a:defRPr sz="1600" b="1"/>
            </a:lvl8pPr>
            <a:lvl9pPr marL="3657600" indent="0" algn="l" rtl="0">
              <a:buNone/>
              <a:defRPr sz="1600" b="1"/>
            </a:lvl9pPr>
          </a:lstStyle>
          <a:p>
            <a:pPr lvl="0"/>
            <a:r>
              <a:rPr lang="cs-CZ" dirty="0" smtClean="0"/>
              <a:t>Kliknutím lze upravit styly předlohy textu.</a:t>
            </a:r>
          </a:p>
        </p:txBody>
      </p:sp>
      <p:sp>
        <p:nvSpPr>
          <p:cNvPr id="6" name="Zástupný symbol pro obsah 5"/>
          <p:cNvSpPr>
            <a:spLocks noGrp="1"/>
          </p:cNvSpPr>
          <p:nvPr>
            <p:ph sz="quarter" idx="4" hasCustomPrompt="1"/>
          </p:nvPr>
        </p:nvSpPr>
        <p:spPr>
          <a:xfrm>
            <a:off x="6195986" y="2514600"/>
            <a:ext cx="4773956" cy="3556000"/>
          </a:xfrm>
        </p:spPr>
        <p:txBody>
          <a:bodyPr rtlCol="0">
            <a:normAutofit/>
          </a:bodyPr>
          <a:lstStyle>
            <a:lvl1pPr algn="l" rtl="0">
              <a:spcBef>
                <a:spcPts val="1600"/>
              </a:spcBef>
              <a:defRPr sz="2000"/>
            </a:lvl1pPr>
            <a:lvl2pPr algn="l" rtl="0">
              <a:defRPr sz="1800"/>
            </a:lvl2pPr>
            <a:lvl3pPr algn="l" rtl="0">
              <a:defRPr sz="1600"/>
            </a:lvl3pPr>
            <a:lvl4pPr algn="l" rtl="0">
              <a:defRPr sz="1400"/>
            </a:lvl4pPr>
            <a:lvl5pPr algn="l" rtl="0">
              <a:defRPr sz="1400"/>
            </a:lvl5pPr>
            <a:lvl6pPr algn="l" rtl="0">
              <a:defRPr sz="1400"/>
            </a:lvl6pPr>
            <a:lvl7pPr algn="l" rtl="0">
              <a:defRPr sz="1400"/>
            </a:lvl7pPr>
            <a:lvl8pPr algn="l" rtl="0">
              <a:defRPr sz="1400"/>
            </a:lvl8pPr>
            <a:lvl9pPr algn="l" rtl="0">
              <a:defRPr sz="1400"/>
            </a:lvl9pPr>
          </a:lstStyle>
          <a:p>
            <a:pPr lvl="0"/>
            <a:r>
              <a:rPr lang="cs-CZ" dirty="0" smtClean="0"/>
              <a:t>Kliknutím lze upravit styly předlohy textu.</a:t>
            </a:r>
          </a:p>
          <a:p>
            <a:pPr lvl="1" rtl="0"/>
            <a:r>
              <a:rPr lang="cs-CZ" dirty="0" smtClean="0"/>
              <a:t>Druhá úroveň</a:t>
            </a:r>
          </a:p>
          <a:p>
            <a:pPr lvl="2" rtl="0"/>
            <a:r>
              <a:rPr lang="cs-CZ" dirty="0" smtClean="0"/>
              <a:t>Třetí úroveň</a:t>
            </a:r>
          </a:p>
          <a:p>
            <a:pPr lvl="3" rtl="0"/>
            <a:r>
              <a:rPr lang="cs-CZ" dirty="0" smtClean="0"/>
              <a:t>Čtvrtá úroveň</a:t>
            </a:r>
          </a:p>
          <a:p>
            <a:pPr lvl="4" rtl="0"/>
            <a:r>
              <a:rPr lang="cs-CZ" dirty="0" smtClean="0"/>
              <a:t>Pátá úroveň</a:t>
            </a:r>
            <a:endParaRPr lang="cs-CZ" dirty="0"/>
          </a:p>
        </p:txBody>
      </p:sp>
      <p:sp>
        <p:nvSpPr>
          <p:cNvPr id="8" name="Zástupný symbol pro zápatí 7"/>
          <p:cNvSpPr>
            <a:spLocks noGrp="1"/>
          </p:cNvSpPr>
          <p:nvPr>
            <p:ph type="ftr" sz="quarter" idx="11"/>
          </p:nvPr>
        </p:nvSpPr>
        <p:spPr/>
        <p:txBody>
          <a:bodyPr rtlCol="0"/>
          <a:lstStyle/>
          <a:p>
            <a:pPr rtl="0"/>
            <a:endParaRPr lang="cs-CZ" dirty="0"/>
          </a:p>
        </p:txBody>
      </p:sp>
      <p:sp>
        <p:nvSpPr>
          <p:cNvPr id="7" name="Zástupný symbol pro datum 6"/>
          <p:cNvSpPr>
            <a:spLocks noGrp="1"/>
          </p:cNvSpPr>
          <p:nvPr>
            <p:ph type="dt" sz="half" idx="10"/>
          </p:nvPr>
        </p:nvSpPr>
        <p:spPr/>
        <p:txBody>
          <a:bodyPr rtlCol="0"/>
          <a:lstStyle>
            <a:lvl1pPr>
              <a:defRPr/>
            </a:lvl1pPr>
          </a:lstStyle>
          <a:p>
            <a:fld id="{A89BA865-9D8D-458D-BDE0-FAD2420C3B66}" type="datetime1">
              <a:rPr lang="cs-CZ" smtClean="0"/>
              <a:pPr/>
              <a:t>19.09.2017</a:t>
            </a:fld>
            <a:endParaRPr lang="cs-CZ" dirty="0"/>
          </a:p>
        </p:txBody>
      </p:sp>
      <p:sp>
        <p:nvSpPr>
          <p:cNvPr id="9" name="Zástupný symbol pro číslo snímku 8"/>
          <p:cNvSpPr>
            <a:spLocks noGrp="1"/>
          </p:cNvSpPr>
          <p:nvPr>
            <p:ph type="sldNum" sz="quarter" idx="12"/>
          </p:nvPr>
        </p:nvSpPr>
        <p:spPr/>
        <p:txBody>
          <a:bodyPr rtlCol="0"/>
          <a:lstStyle/>
          <a:p>
            <a:pPr algn="r"/>
            <a:fld id="{DF28FB93-0A08-4E7D-8E63-9EFA29F1E093}" type="slidenum">
              <a:rPr lang="cs-CZ" smtClean="0"/>
              <a:pPr algn="r"/>
              <a:t>‹#›</a:t>
            </a:fld>
            <a:endParaRPr lang="cs-CZ" dirty="0"/>
          </a:p>
        </p:txBody>
      </p:sp>
    </p:spTree>
    <p:extLst>
      <p:ext uri="{BB962C8B-B14F-4D97-AF65-F5344CB8AC3E}">
        <p14:creationId xmlns:p14="http://schemas.microsoft.com/office/powerpoint/2010/main" val="3742583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lstStyle>
            <a:lvl1pPr rtl="0">
              <a:defRPr/>
            </a:lvl1pPr>
          </a:lstStyle>
          <a:p>
            <a:pPr rtl="0"/>
            <a:r>
              <a:rPr lang="cs-CZ" smtClean="0"/>
              <a:t>Kliknutím lze upravit styl.</a:t>
            </a:r>
            <a:endParaRPr lang="cs-CZ" dirty="0"/>
          </a:p>
        </p:txBody>
      </p:sp>
      <p:sp>
        <p:nvSpPr>
          <p:cNvPr id="4" name="Zástupný symbol pro zápatí 3"/>
          <p:cNvSpPr>
            <a:spLocks noGrp="1"/>
          </p:cNvSpPr>
          <p:nvPr>
            <p:ph type="ftr" sz="quarter" idx="11"/>
          </p:nvPr>
        </p:nvSpPr>
        <p:spPr/>
        <p:txBody>
          <a:bodyPr rtlCol="0"/>
          <a:lstStyle/>
          <a:p>
            <a:pPr rtl="0"/>
            <a:endParaRPr lang="cs-CZ" dirty="0"/>
          </a:p>
        </p:txBody>
      </p:sp>
      <p:sp>
        <p:nvSpPr>
          <p:cNvPr id="3" name="Zástupný symbol pro datum 2"/>
          <p:cNvSpPr>
            <a:spLocks noGrp="1"/>
          </p:cNvSpPr>
          <p:nvPr>
            <p:ph type="dt" sz="half" idx="10"/>
          </p:nvPr>
        </p:nvSpPr>
        <p:spPr/>
        <p:txBody>
          <a:bodyPr rtlCol="0"/>
          <a:lstStyle>
            <a:lvl1pPr>
              <a:defRPr/>
            </a:lvl1pPr>
          </a:lstStyle>
          <a:p>
            <a:fld id="{B89DA893-7442-4B54-BE56-17F6BEF58EE5}" type="datetime1">
              <a:rPr lang="cs-CZ" smtClean="0"/>
              <a:pPr/>
              <a:t>19.09.2017</a:t>
            </a:fld>
            <a:endParaRPr lang="cs-CZ" dirty="0"/>
          </a:p>
        </p:txBody>
      </p:sp>
      <p:sp>
        <p:nvSpPr>
          <p:cNvPr id="5" name="Zástupný symbol pro číslo snímku 4"/>
          <p:cNvSpPr>
            <a:spLocks noGrp="1"/>
          </p:cNvSpPr>
          <p:nvPr>
            <p:ph type="sldNum" sz="quarter" idx="12"/>
          </p:nvPr>
        </p:nvSpPr>
        <p:spPr/>
        <p:txBody>
          <a:bodyPr rtlCol="0"/>
          <a:lstStyle/>
          <a:p>
            <a:pPr algn="r"/>
            <a:fld id="{DF28FB93-0A08-4E7D-8E63-9EFA29F1E093}" type="slidenum">
              <a:rPr lang="cs-CZ" smtClean="0"/>
              <a:pPr algn="r"/>
              <a:t>‹#›</a:t>
            </a:fld>
            <a:endParaRPr lang="cs-CZ" dirty="0"/>
          </a:p>
        </p:txBody>
      </p:sp>
    </p:spTree>
    <p:extLst>
      <p:ext uri="{BB962C8B-B14F-4D97-AF65-F5344CB8AC3E}">
        <p14:creationId xmlns:p14="http://schemas.microsoft.com/office/powerpoint/2010/main" val="1565934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é">
    <p:spTree>
      <p:nvGrpSpPr>
        <p:cNvPr id="1" name=""/>
        <p:cNvGrpSpPr/>
        <p:nvPr/>
      </p:nvGrpSpPr>
      <p:grpSpPr>
        <a:xfrm>
          <a:off x="0" y="0"/>
          <a:ext cx="0" cy="0"/>
          <a:chOff x="0" y="0"/>
          <a:chExt cx="0" cy="0"/>
        </a:xfrm>
      </p:grpSpPr>
      <p:sp>
        <p:nvSpPr>
          <p:cNvPr id="3" name="Zástupný symbol pro zápatí 2"/>
          <p:cNvSpPr>
            <a:spLocks noGrp="1"/>
          </p:cNvSpPr>
          <p:nvPr>
            <p:ph type="ftr" sz="quarter" idx="11"/>
          </p:nvPr>
        </p:nvSpPr>
        <p:spPr/>
        <p:txBody>
          <a:bodyPr rtlCol="0"/>
          <a:lstStyle/>
          <a:p>
            <a:pPr rtl="0"/>
            <a:endParaRPr lang="cs-CZ" dirty="0"/>
          </a:p>
        </p:txBody>
      </p:sp>
      <p:sp>
        <p:nvSpPr>
          <p:cNvPr id="2" name="Zástupný symbol pro datum 1"/>
          <p:cNvSpPr>
            <a:spLocks noGrp="1"/>
          </p:cNvSpPr>
          <p:nvPr>
            <p:ph type="dt" sz="half" idx="10"/>
          </p:nvPr>
        </p:nvSpPr>
        <p:spPr/>
        <p:txBody>
          <a:bodyPr rtlCol="0"/>
          <a:lstStyle>
            <a:lvl1pPr>
              <a:defRPr/>
            </a:lvl1pPr>
          </a:lstStyle>
          <a:p>
            <a:fld id="{495AE0BA-91B0-47A8-A082-6CA0F34209B5}" type="datetime1">
              <a:rPr lang="cs-CZ" smtClean="0"/>
              <a:pPr/>
              <a:t>19.09.2017</a:t>
            </a:fld>
            <a:endParaRPr lang="cs-CZ" dirty="0"/>
          </a:p>
        </p:txBody>
      </p:sp>
      <p:sp>
        <p:nvSpPr>
          <p:cNvPr id="4" name="Zástupný symbol pro číslo snímku 3"/>
          <p:cNvSpPr>
            <a:spLocks noGrp="1"/>
          </p:cNvSpPr>
          <p:nvPr>
            <p:ph type="sldNum" sz="quarter" idx="12"/>
          </p:nvPr>
        </p:nvSpPr>
        <p:spPr/>
        <p:txBody>
          <a:bodyPr rtlCol="0"/>
          <a:lstStyle/>
          <a:p>
            <a:pPr algn="r"/>
            <a:fld id="{DF28FB93-0A08-4E7D-8E63-9EFA29F1E093}" type="slidenum">
              <a:rPr lang="cs-CZ" smtClean="0"/>
              <a:pPr algn="r"/>
              <a:t>‹#›</a:t>
            </a:fld>
            <a:endParaRPr lang="cs-CZ" dirty="0"/>
          </a:p>
        </p:txBody>
      </p:sp>
    </p:spTree>
    <p:extLst>
      <p:ext uri="{BB962C8B-B14F-4D97-AF65-F5344CB8AC3E}">
        <p14:creationId xmlns:p14="http://schemas.microsoft.com/office/powerpoint/2010/main" val="121287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chor="b">
            <a:normAutofit/>
          </a:bodyPr>
          <a:lstStyle>
            <a:lvl1pPr algn="l" rtl="0">
              <a:defRPr sz="3200" b="0"/>
            </a:lvl1pPr>
          </a:lstStyle>
          <a:p>
            <a:pPr rtl="0"/>
            <a:r>
              <a:rPr lang="cs-CZ" smtClean="0"/>
              <a:t>Kliknutím lze upravit styl.</a:t>
            </a:r>
            <a:endParaRPr lang="cs-CZ" dirty="0"/>
          </a:p>
        </p:txBody>
      </p:sp>
      <p:sp>
        <p:nvSpPr>
          <p:cNvPr id="3" name="Zástupný symbol pro obsah 2"/>
          <p:cNvSpPr>
            <a:spLocks noGrp="1"/>
          </p:cNvSpPr>
          <p:nvPr>
            <p:ph idx="1" hasCustomPrompt="1"/>
          </p:nvPr>
        </p:nvSpPr>
        <p:spPr>
          <a:xfrm>
            <a:off x="1218883" y="1803400"/>
            <a:ext cx="6602281" cy="4267201"/>
          </a:xfrm>
        </p:spPr>
        <p:txBody>
          <a:bodyPr rtlCol="0">
            <a:normAutofit/>
          </a:bodyPr>
          <a:lstStyle>
            <a:lvl1pPr algn="l" rtl="0">
              <a:defRPr sz="2400"/>
            </a:lvl1pPr>
            <a:lvl2pPr algn="l" rtl="0">
              <a:defRPr sz="2000"/>
            </a:lvl2pPr>
            <a:lvl3pPr algn="l" rtl="0">
              <a:defRPr sz="1800"/>
            </a:lvl3pPr>
            <a:lvl4pPr algn="l" rtl="0">
              <a:defRPr sz="1600"/>
            </a:lvl4pPr>
            <a:lvl5pPr algn="l" rtl="0">
              <a:defRPr sz="1600"/>
            </a:lvl5pPr>
            <a:lvl6pPr algn="l" rtl="0">
              <a:defRPr sz="1600"/>
            </a:lvl6pPr>
            <a:lvl7pPr algn="l" rtl="0">
              <a:defRPr sz="1600"/>
            </a:lvl7pPr>
            <a:lvl8pPr algn="l" rtl="0">
              <a:defRPr sz="1600" baseline="0"/>
            </a:lvl8pPr>
            <a:lvl9pPr algn="l" rtl="0">
              <a:defRPr sz="1600" baseline="0"/>
            </a:lvl9pPr>
          </a:lstStyle>
          <a:p>
            <a:pPr lvl="0"/>
            <a:r>
              <a:rPr lang="cs-CZ" dirty="0" smtClean="0"/>
              <a:t>Kliknutím lze upravit styly předlohy textu.</a:t>
            </a:r>
          </a:p>
          <a:p>
            <a:pPr lvl="1" rtl="0"/>
            <a:r>
              <a:rPr lang="cs-CZ" dirty="0" smtClean="0"/>
              <a:t>Druhá úroveň</a:t>
            </a:r>
          </a:p>
          <a:p>
            <a:pPr lvl="2" rtl="0"/>
            <a:r>
              <a:rPr lang="cs-CZ" dirty="0" smtClean="0"/>
              <a:t>Třetí úroveň</a:t>
            </a:r>
          </a:p>
          <a:p>
            <a:pPr lvl="3" rtl="0"/>
            <a:r>
              <a:rPr lang="cs-CZ" dirty="0" smtClean="0"/>
              <a:t>Čtvrtá úroveň</a:t>
            </a:r>
          </a:p>
          <a:p>
            <a:pPr lvl="4" rtl="0"/>
            <a:r>
              <a:rPr lang="cs-CZ" dirty="0" smtClean="0"/>
              <a:t>Pátá úroveň</a:t>
            </a:r>
            <a:endParaRPr lang="cs-CZ" dirty="0"/>
          </a:p>
        </p:txBody>
      </p:sp>
      <p:sp>
        <p:nvSpPr>
          <p:cNvPr id="4" name="Zástupný symbol pro text 3"/>
          <p:cNvSpPr>
            <a:spLocks noGrp="1"/>
          </p:cNvSpPr>
          <p:nvPr>
            <p:ph type="body" sz="half" idx="2" hasCustomPrompt="1"/>
          </p:nvPr>
        </p:nvSpPr>
        <p:spPr>
          <a:xfrm>
            <a:off x="8125883" y="1803400"/>
            <a:ext cx="2844060" cy="4267201"/>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a:r>
              <a:rPr lang="cs-CZ" dirty="0" smtClean="0"/>
              <a:t>Kliknutím lze upravit styly předlohy textu.</a:t>
            </a:r>
          </a:p>
        </p:txBody>
      </p:sp>
      <p:sp>
        <p:nvSpPr>
          <p:cNvPr id="6" name="Zástupný symbol pro zápatí 5"/>
          <p:cNvSpPr>
            <a:spLocks noGrp="1"/>
          </p:cNvSpPr>
          <p:nvPr>
            <p:ph type="ftr" sz="quarter" idx="11"/>
          </p:nvPr>
        </p:nvSpPr>
        <p:spPr/>
        <p:txBody>
          <a:bodyPr rtlCol="0"/>
          <a:lstStyle/>
          <a:p>
            <a:pPr rtl="0"/>
            <a:endParaRPr lang="cs-CZ" dirty="0"/>
          </a:p>
        </p:txBody>
      </p:sp>
      <p:sp>
        <p:nvSpPr>
          <p:cNvPr id="5" name="Zástupný symbol pro datum 4"/>
          <p:cNvSpPr>
            <a:spLocks noGrp="1"/>
          </p:cNvSpPr>
          <p:nvPr>
            <p:ph type="dt" sz="half" idx="10"/>
          </p:nvPr>
        </p:nvSpPr>
        <p:spPr/>
        <p:txBody>
          <a:bodyPr rtlCol="0"/>
          <a:lstStyle>
            <a:lvl1pPr>
              <a:defRPr/>
            </a:lvl1pPr>
          </a:lstStyle>
          <a:p>
            <a:fld id="{1D18FD22-0AC6-4B81-9221-2CAC7656190F}" type="datetime1">
              <a:rPr lang="cs-CZ" smtClean="0"/>
              <a:pPr/>
              <a:t>19.09.2017</a:t>
            </a:fld>
            <a:endParaRPr lang="cs-CZ" dirty="0"/>
          </a:p>
        </p:txBody>
      </p:sp>
      <p:sp>
        <p:nvSpPr>
          <p:cNvPr id="7" name="Zástupný symbol pro číslo snímku 6"/>
          <p:cNvSpPr>
            <a:spLocks noGrp="1"/>
          </p:cNvSpPr>
          <p:nvPr>
            <p:ph type="sldNum" sz="quarter" idx="12"/>
          </p:nvPr>
        </p:nvSpPr>
        <p:spPr/>
        <p:txBody>
          <a:bodyPr rtlCol="0"/>
          <a:lstStyle>
            <a:lvl1pPr algn="r">
              <a:defRPr/>
            </a:lvl1pPr>
          </a:lstStyle>
          <a:p>
            <a:fld id="{DF28FB93-0A08-4E7D-8E63-9EFA29F1E093}" type="slidenum">
              <a:rPr lang="cs-CZ" smtClean="0"/>
              <a:pPr/>
              <a:t>‹#›</a:t>
            </a:fld>
            <a:endParaRPr lang="cs-CZ" dirty="0"/>
          </a:p>
        </p:txBody>
      </p:sp>
    </p:spTree>
    <p:extLst>
      <p:ext uri="{BB962C8B-B14F-4D97-AF65-F5344CB8AC3E}">
        <p14:creationId xmlns:p14="http://schemas.microsoft.com/office/powerpoint/2010/main" val="185864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p:txBody>
          <a:bodyPr rtlCol="0" anchor="b">
            <a:normAutofit/>
          </a:bodyPr>
          <a:lstStyle>
            <a:lvl1pPr algn="l" rtl="0">
              <a:defRPr sz="3200" b="0"/>
            </a:lvl1pPr>
          </a:lstStyle>
          <a:p>
            <a:pPr rtl="0"/>
            <a:r>
              <a:rPr lang="cs-CZ" smtClean="0"/>
              <a:t>Kliknutím lze upravit styl.</a:t>
            </a:r>
            <a:endParaRPr lang="cs-CZ" dirty="0"/>
          </a:p>
        </p:txBody>
      </p:sp>
      <p:sp>
        <p:nvSpPr>
          <p:cNvPr id="8" name="Obdélník 7"/>
          <p:cNvSpPr/>
          <p:nvPr/>
        </p:nvSpPr>
        <p:spPr>
          <a:xfrm>
            <a:off x="1218883" y="1803400"/>
            <a:ext cx="6602280" cy="4267200"/>
          </a:xfrm>
          <a:prstGeom prst="rect">
            <a:avLst/>
          </a:prstGeom>
          <a:noFill/>
          <a:ln w="12700">
            <a:solidFill>
              <a:schemeClr val="tx1"/>
            </a:solidFill>
            <a:miter lim="800000"/>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dirty="0"/>
          </a:p>
        </p:txBody>
      </p:sp>
      <p:sp>
        <p:nvSpPr>
          <p:cNvPr id="3" name="Zástupný symbol obrázku 2" descr="Prázdný zástupný symbol pro přidání obrázku Klikněte na zástupný symbol a vyberte obrázek, který chcete přidat."/>
          <p:cNvSpPr>
            <a:spLocks noGrp="1"/>
          </p:cNvSpPr>
          <p:nvPr>
            <p:ph type="pic" idx="1"/>
          </p:nvPr>
        </p:nvSpPr>
        <p:spPr>
          <a:xfrm>
            <a:off x="1338739" y="1925320"/>
            <a:ext cx="6362567" cy="4023360"/>
          </a:xfrm>
          <a:solidFill>
            <a:schemeClr val="bg2"/>
          </a:solidFill>
        </p:spPr>
        <p:txBody>
          <a:bodyPr tIns="914400" rtlCol="0">
            <a:normAutofit/>
          </a:bodyPr>
          <a:lstStyle>
            <a:lvl1pPr marL="0" indent="0" algn="ctr" rtl="0">
              <a:buNone/>
              <a:defRPr sz="2400"/>
            </a:lvl1pPr>
            <a:lvl2pPr marL="457200" indent="0" algn="l" rtl="0">
              <a:buNone/>
              <a:defRPr sz="2800"/>
            </a:lvl2pPr>
            <a:lvl3pPr marL="914400" indent="0" algn="l" rtl="0">
              <a:buNone/>
              <a:defRPr sz="2400"/>
            </a:lvl3pPr>
            <a:lvl4pPr marL="1371600" indent="0" algn="l" rtl="0">
              <a:buNone/>
              <a:defRPr sz="2000"/>
            </a:lvl4pPr>
            <a:lvl5pPr marL="1828800" indent="0" algn="l" rtl="0">
              <a:buNone/>
              <a:defRPr sz="2000"/>
            </a:lvl5pPr>
            <a:lvl6pPr marL="2286000" indent="0" algn="l" rtl="0">
              <a:buNone/>
              <a:defRPr sz="2000"/>
            </a:lvl6pPr>
            <a:lvl7pPr marL="2743200" indent="0" algn="l" rtl="0">
              <a:buNone/>
              <a:defRPr sz="2000"/>
            </a:lvl7pPr>
            <a:lvl8pPr marL="3200400" indent="0" algn="l" rtl="0">
              <a:buNone/>
              <a:defRPr sz="2000"/>
            </a:lvl8pPr>
            <a:lvl9pPr marL="3657600" indent="0" algn="l" rtl="0">
              <a:buNone/>
              <a:defRPr sz="2000"/>
            </a:lvl9pPr>
          </a:lstStyle>
          <a:p>
            <a:pPr rtl="0"/>
            <a:r>
              <a:rPr lang="cs-CZ" smtClean="0"/>
              <a:t>Kliknutím na ikonu přidáte obrázek.</a:t>
            </a:r>
            <a:endParaRPr lang="cs-CZ" dirty="0"/>
          </a:p>
        </p:txBody>
      </p:sp>
      <p:sp>
        <p:nvSpPr>
          <p:cNvPr id="4" name="Zástupný symbol pro text 3"/>
          <p:cNvSpPr>
            <a:spLocks noGrp="1"/>
          </p:cNvSpPr>
          <p:nvPr>
            <p:ph type="body" sz="half" idx="2" hasCustomPrompt="1"/>
          </p:nvPr>
        </p:nvSpPr>
        <p:spPr>
          <a:xfrm>
            <a:off x="8125883" y="1803401"/>
            <a:ext cx="2844060" cy="4165600"/>
          </a:xfrm>
        </p:spPr>
        <p:txBody>
          <a:bodyPr rtlCol="0">
            <a:normAutofit/>
          </a:bodyPr>
          <a:lstStyle>
            <a:lvl1pPr marL="0" indent="0" algn="l" rtl="0">
              <a:spcBef>
                <a:spcPts val="1600"/>
              </a:spcBef>
              <a:buNone/>
              <a:defRPr sz="2000"/>
            </a:lvl1pPr>
            <a:lvl2pPr marL="457200" indent="0" algn="l" rtl="0">
              <a:buNone/>
              <a:defRPr sz="1200"/>
            </a:lvl2pPr>
            <a:lvl3pPr marL="914400" indent="0" algn="l" rtl="0">
              <a:buNone/>
              <a:defRPr sz="1000"/>
            </a:lvl3pPr>
            <a:lvl4pPr marL="1371600" indent="0" algn="l" rtl="0">
              <a:buNone/>
              <a:defRPr sz="900"/>
            </a:lvl4pPr>
            <a:lvl5pPr marL="1828800" indent="0" algn="l" rtl="0">
              <a:buNone/>
              <a:defRPr sz="900"/>
            </a:lvl5pPr>
            <a:lvl6pPr marL="2286000" indent="0" algn="l" rtl="0">
              <a:buNone/>
              <a:defRPr sz="900"/>
            </a:lvl6pPr>
            <a:lvl7pPr marL="2743200" indent="0" algn="l" rtl="0">
              <a:buNone/>
              <a:defRPr sz="900"/>
            </a:lvl7pPr>
            <a:lvl8pPr marL="3200400" indent="0" algn="l" rtl="0">
              <a:buNone/>
              <a:defRPr sz="900"/>
            </a:lvl8pPr>
            <a:lvl9pPr marL="3657600" indent="0" algn="l" rtl="0">
              <a:buNone/>
              <a:defRPr sz="900"/>
            </a:lvl9pPr>
          </a:lstStyle>
          <a:p>
            <a:pPr lvl="0"/>
            <a:r>
              <a:rPr lang="cs-CZ" dirty="0" smtClean="0"/>
              <a:t>Kliknutím lze upravit styly předlohy textu.</a:t>
            </a:r>
          </a:p>
        </p:txBody>
      </p:sp>
      <p:sp>
        <p:nvSpPr>
          <p:cNvPr id="6" name="Zástupný symbol pro zápatí 5"/>
          <p:cNvSpPr>
            <a:spLocks noGrp="1"/>
          </p:cNvSpPr>
          <p:nvPr>
            <p:ph type="ftr" sz="quarter" idx="11"/>
          </p:nvPr>
        </p:nvSpPr>
        <p:spPr/>
        <p:txBody>
          <a:bodyPr rtlCol="0"/>
          <a:lstStyle/>
          <a:p>
            <a:pPr rtl="0"/>
            <a:endParaRPr lang="cs-CZ" dirty="0"/>
          </a:p>
        </p:txBody>
      </p:sp>
      <p:sp>
        <p:nvSpPr>
          <p:cNvPr id="5" name="Zástupný symbol pro datum 4"/>
          <p:cNvSpPr>
            <a:spLocks noGrp="1"/>
          </p:cNvSpPr>
          <p:nvPr>
            <p:ph type="dt" sz="half" idx="10"/>
          </p:nvPr>
        </p:nvSpPr>
        <p:spPr/>
        <p:txBody>
          <a:bodyPr rtlCol="0"/>
          <a:lstStyle>
            <a:lvl1pPr>
              <a:defRPr/>
            </a:lvl1pPr>
          </a:lstStyle>
          <a:p>
            <a:fld id="{6CA925A6-F508-43E9-A874-A2750152046C}" type="datetime1">
              <a:rPr lang="cs-CZ" smtClean="0"/>
              <a:pPr/>
              <a:t>19.09.2017</a:t>
            </a:fld>
            <a:endParaRPr lang="cs-CZ" dirty="0"/>
          </a:p>
        </p:txBody>
      </p:sp>
      <p:sp>
        <p:nvSpPr>
          <p:cNvPr id="7" name="Zástupný symbol pro číslo snímku 6"/>
          <p:cNvSpPr>
            <a:spLocks noGrp="1"/>
          </p:cNvSpPr>
          <p:nvPr>
            <p:ph type="sldNum" sz="quarter" idx="12"/>
          </p:nvPr>
        </p:nvSpPr>
        <p:spPr/>
        <p:txBody>
          <a:bodyPr rtlCol="0"/>
          <a:lstStyle/>
          <a:p>
            <a:pPr algn="r"/>
            <a:fld id="{DF28FB93-0A08-4E7D-8E63-9EFA29F1E093}" type="slidenum">
              <a:rPr lang="cs-CZ" smtClean="0"/>
              <a:pPr algn="r"/>
              <a:t>‹#›</a:t>
            </a:fld>
            <a:endParaRPr lang="cs-CZ" dirty="0"/>
          </a:p>
        </p:txBody>
      </p:sp>
    </p:spTree>
    <p:extLst>
      <p:ext uri="{BB962C8B-B14F-4D97-AF65-F5344CB8AC3E}">
        <p14:creationId xmlns:p14="http://schemas.microsoft.com/office/powerpoint/2010/main" val="2405057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3"/>
          <a:stretch>
            <a:fillRect/>
          </a:stretch>
        </a:blipFill>
        <a:effectLst/>
      </p:bgPr>
    </p:bg>
    <p:spTree>
      <p:nvGrpSpPr>
        <p:cNvPr id="1" name=""/>
        <p:cNvGrpSpPr/>
        <p:nvPr/>
      </p:nvGrpSpPr>
      <p:grpSpPr>
        <a:xfrm>
          <a:off x="0" y="0"/>
          <a:ext cx="0" cy="0"/>
          <a:chOff x="0" y="0"/>
          <a:chExt cx="0" cy="0"/>
        </a:xfrm>
      </p:grpSpPr>
      <p:sp>
        <p:nvSpPr>
          <p:cNvPr id="10" name="Obdélník 9"/>
          <p:cNvSpPr/>
          <p:nvPr/>
        </p:nvSpPr>
        <p:spPr>
          <a:xfrm>
            <a:off x="0" y="0"/>
            <a:ext cx="12188825" cy="6858000"/>
          </a:xfrm>
          <a:prstGeom prst="rect">
            <a:avLst/>
          </a:prstGeom>
          <a:ln>
            <a:noFill/>
          </a:ln>
        </p:spPr>
        <p:style>
          <a:lnRef idx="2">
            <a:schemeClr val="accent1">
              <a:shade val="50000"/>
            </a:schemeClr>
          </a:lnRef>
          <a:fillRef idx="1003">
            <a:schemeClr val="dk1"/>
          </a:fillRef>
          <a:effectRef idx="0">
            <a:schemeClr val="accent1"/>
          </a:effectRef>
          <a:fontRef idx="minor">
            <a:schemeClr val="lt1"/>
          </a:fontRef>
        </p:style>
        <p:txBody>
          <a:bodyPr rtlCol="0" anchor="ctr"/>
          <a:lstStyle/>
          <a:p>
            <a:pPr algn="ctr" rtl="0"/>
            <a:endParaRPr lang="cs-CZ" sz="2400" dirty="0"/>
          </a:p>
        </p:txBody>
      </p:sp>
      <p:sp>
        <p:nvSpPr>
          <p:cNvPr id="8" name="Zaoblený obdélník 7"/>
          <p:cNvSpPr/>
          <p:nvPr/>
        </p:nvSpPr>
        <p:spPr>
          <a:xfrm>
            <a:off x="304721" y="301752"/>
            <a:ext cx="11579384" cy="6254496"/>
          </a:xfrm>
          <a:prstGeom prst="roundRect">
            <a:avLst>
              <a:gd name="adj" fmla="val 2341"/>
            </a:avLst>
          </a:prstGeom>
          <a:solidFill>
            <a:srgbClr val="FFFFFF"/>
          </a:solidFill>
          <a:ln>
            <a:noFill/>
          </a:ln>
          <a:effectLst>
            <a:innerShdw blurRad="508000">
              <a:srgbClr val="FFD14B">
                <a:alpha val="69804"/>
              </a:srgbClr>
            </a:innerShdw>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rtl="0"/>
            <a:endParaRPr lang="cs-CZ" dirty="0"/>
          </a:p>
        </p:txBody>
      </p:sp>
      <p:sp>
        <p:nvSpPr>
          <p:cNvPr id="2" name="Zástupný symbol pro nadpis 1"/>
          <p:cNvSpPr>
            <a:spLocks noGrp="1"/>
          </p:cNvSpPr>
          <p:nvPr>
            <p:ph type="title"/>
          </p:nvPr>
        </p:nvSpPr>
        <p:spPr>
          <a:xfrm>
            <a:off x="1218883" y="431800"/>
            <a:ext cx="9751060" cy="1168400"/>
          </a:xfrm>
          <a:prstGeom prst="rect">
            <a:avLst/>
          </a:prstGeom>
        </p:spPr>
        <p:txBody>
          <a:bodyPr vert="horz" lIns="91440" tIns="45720" rIns="91440" bIns="45720" rtlCol="0" anchor="b">
            <a:normAutofit/>
          </a:bodyPr>
          <a:lstStyle/>
          <a:p>
            <a:pPr rtl="0"/>
            <a:r>
              <a:rPr lang="cs-CZ" dirty="0" smtClean="0"/>
              <a:t>Kliknutím lze upravit styl.</a:t>
            </a:r>
            <a:endParaRPr lang="cs-CZ" dirty="0"/>
          </a:p>
        </p:txBody>
      </p:sp>
      <p:sp>
        <p:nvSpPr>
          <p:cNvPr id="3" name="Zástupný symbol pro text 2"/>
          <p:cNvSpPr>
            <a:spLocks noGrp="1"/>
          </p:cNvSpPr>
          <p:nvPr>
            <p:ph type="body" idx="1"/>
          </p:nvPr>
        </p:nvSpPr>
        <p:spPr>
          <a:xfrm>
            <a:off x="1218883" y="1803400"/>
            <a:ext cx="9751060" cy="4267200"/>
          </a:xfrm>
          <a:prstGeom prst="rect">
            <a:avLst/>
          </a:prstGeom>
        </p:spPr>
        <p:txBody>
          <a:bodyPr vert="horz" lIns="91440" tIns="45720" rIns="91440" bIns="45720" rtlCol="0">
            <a:normAutofit/>
          </a:bodyPr>
          <a:lstStyle/>
          <a:p>
            <a:pPr lvl="0"/>
            <a:r>
              <a:rPr lang="cs-CZ" dirty="0" smtClean="0"/>
              <a:t>Kliknutím lze upravit styly předlohy textu.</a:t>
            </a:r>
          </a:p>
          <a:p>
            <a:pPr lvl="1" rtl="0"/>
            <a:r>
              <a:rPr lang="cs-CZ" dirty="0" smtClean="0"/>
              <a:t>Druhá úroveň</a:t>
            </a:r>
          </a:p>
          <a:p>
            <a:pPr lvl="2" rtl="0"/>
            <a:r>
              <a:rPr lang="cs-CZ" dirty="0" smtClean="0"/>
              <a:t>Třetí úroveň</a:t>
            </a:r>
          </a:p>
          <a:p>
            <a:pPr lvl="3" rtl="0"/>
            <a:r>
              <a:rPr lang="cs-CZ" dirty="0" smtClean="0"/>
              <a:t>Čtvrtá úroveň</a:t>
            </a:r>
          </a:p>
          <a:p>
            <a:pPr lvl="4" rtl="0"/>
            <a:r>
              <a:rPr lang="cs-CZ" dirty="0" smtClean="0"/>
              <a:t>Pátá úroveň</a:t>
            </a:r>
            <a:endParaRPr lang="cs-CZ" dirty="0"/>
          </a:p>
        </p:txBody>
      </p:sp>
      <p:sp>
        <p:nvSpPr>
          <p:cNvPr id="5" name="Zástupný symbol pro zápatí 4"/>
          <p:cNvSpPr>
            <a:spLocks noGrp="1"/>
          </p:cNvSpPr>
          <p:nvPr>
            <p:ph type="ftr" sz="quarter" idx="3"/>
          </p:nvPr>
        </p:nvSpPr>
        <p:spPr>
          <a:xfrm>
            <a:off x="1218882" y="6172200"/>
            <a:ext cx="7414870" cy="304800"/>
          </a:xfrm>
          <a:prstGeom prst="rect">
            <a:avLst/>
          </a:prstGeom>
        </p:spPr>
        <p:txBody>
          <a:bodyPr vert="horz" lIns="91440" tIns="45720" rIns="91440" bIns="45720" rtlCol="0" anchor="ctr"/>
          <a:lstStyle>
            <a:lvl1pPr algn="l" rtl="0">
              <a:defRPr sz="1100">
                <a:solidFill>
                  <a:schemeClr val="tx1"/>
                </a:solidFill>
              </a:defRPr>
            </a:lvl1pPr>
          </a:lstStyle>
          <a:p>
            <a:pPr rtl="0"/>
            <a:endParaRPr lang="cs-CZ" dirty="0"/>
          </a:p>
        </p:txBody>
      </p:sp>
      <p:sp>
        <p:nvSpPr>
          <p:cNvPr id="4" name="Zástupný symbol pro datum 3"/>
          <p:cNvSpPr>
            <a:spLocks noGrp="1"/>
          </p:cNvSpPr>
          <p:nvPr>
            <p:ph type="dt" sz="half" idx="2"/>
          </p:nvPr>
        </p:nvSpPr>
        <p:spPr>
          <a:xfrm>
            <a:off x="8836898" y="6172200"/>
            <a:ext cx="1218883" cy="304800"/>
          </a:xfrm>
          <a:prstGeom prst="rect">
            <a:avLst/>
          </a:prstGeom>
        </p:spPr>
        <p:txBody>
          <a:bodyPr vert="horz" lIns="91440" tIns="45720" rIns="91440" bIns="45720" rtlCol="0" anchor="ctr"/>
          <a:lstStyle>
            <a:lvl1pPr algn="r" rtl="0">
              <a:defRPr sz="1100">
                <a:solidFill>
                  <a:schemeClr val="tx1"/>
                </a:solidFill>
              </a:defRPr>
            </a:lvl1pPr>
          </a:lstStyle>
          <a:p>
            <a:fld id="{158DE54F-34F5-42D5-945C-F1886741C8A5}" type="datetime1">
              <a:rPr lang="cs-CZ" smtClean="0"/>
              <a:pPr/>
              <a:t>19.09.2017</a:t>
            </a:fld>
            <a:endParaRPr lang="cs-CZ" dirty="0"/>
          </a:p>
        </p:txBody>
      </p:sp>
      <p:sp>
        <p:nvSpPr>
          <p:cNvPr id="6" name="Zástupný symbol pro číslo snímku 5"/>
          <p:cNvSpPr>
            <a:spLocks noGrp="1"/>
          </p:cNvSpPr>
          <p:nvPr>
            <p:ph type="sldNum" sz="quarter" idx="4"/>
          </p:nvPr>
        </p:nvSpPr>
        <p:spPr>
          <a:xfrm>
            <a:off x="10258928" y="6172200"/>
            <a:ext cx="711015" cy="304800"/>
          </a:xfrm>
          <a:prstGeom prst="rect">
            <a:avLst/>
          </a:prstGeom>
        </p:spPr>
        <p:txBody>
          <a:bodyPr vert="horz" lIns="91440" tIns="45720" rIns="91440" bIns="45720" rtlCol="0" anchor="ctr"/>
          <a:lstStyle>
            <a:lvl1pPr algn="l" rtl="0">
              <a:defRPr sz="1100">
                <a:solidFill>
                  <a:schemeClr val="tx1"/>
                </a:solidFill>
              </a:defRPr>
            </a:lvl1pPr>
          </a:lstStyle>
          <a:p>
            <a:pPr algn="r"/>
            <a:fld id="{DF28FB93-0A08-4E7D-8E63-9EFA29F1E093}" type="slidenum">
              <a:rPr lang="cs-CZ" smtClean="0"/>
              <a:pPr algn="r"/>
              <a:t>‹#›</a:t>
            </a:fld>
            <a:endParaRPr lang="cs-CZ" dirty="0"/>
          </a:p>
        </p:txBody>
      </p:sp>
    </p:spTree>
    <p:extLst>
      <p:ext uri="{BB962C8B-B14F-4D97-AF65-F5344CB8AC3E}">
        <p14:creationId xmlns:p14="http://schemas.microsoft.com/office/powerpoint/2010/main" val="507221724"/>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spcBef>
          <a:spcPct val="0"/>
        </a:spcBef>
        <a:buNone/>
        <a:defRPr sz="3200" kern="1200">
          <a:solidFill>
            <a:schemeClr val="tx1"/>
          </a:solidFill>
          <a:latin typeface="+mj-lt"/>
          <a:ea typeface="+mj-ea"/>
          <a:cs typeface="+mj-cs"/>
        </a:defRPr>
      </a:lvl1pPr>
    </p:titleStyle>
    <p:bodyStyle>
      <a:lvl1pPr marL="246888" indent="-246888" algn="l" defTabSz="914400" rtl="0" eaLnBrk="1" latinLnBrk="0" hangingPunct="1">
        <a:lnSpc>
          <a:spcPct val="90000"/>
        </a:lnSpc>
        <a:spcBef>
          <a:spcPts val="1800"/>
        </a:spcBef>
        <a:buClr>
          <a:schemeClr val="tx1"/>
        </a:buClr>
        <a:buFont typeface="Arial" pitchFamily="34" charset="0"/>
        <a:buChar char="•"/>
        <a:defRPr sz="2400" kern="1200">
          <a:solidFill>
            <a:schemeClr val="tx1"/>
          </a:solidFill>
          <a:latin typeface="+mn-lt"/>
          <a:ea typeface="+mn-ea"/>
          <a:cs typeface="+mn-cs"/>
        </a:defRPr>
      </a:lvl1pPr>
      <a:lvl2pPr marL="548640" indent="-246888" algn="l" defTabSz="914400" rtl="0" eaLnBrk="1" latinLnBrk="0" hangingPunct="1">
        <a:lnSpc>
          <a:spcPct val="90000"/>
        </a:lnSpc>
        <a:spcBef>
          <a:spcPts val="800"/>
        </a:spcBef>
        <a:buClr>
          <a:schemeClr val="tx1"/>
        </a:buClr>
        <a:buFont typeface="Arial" pitchFamily="34" charset="0"/>
        <a:buChar char="•"/>
        <a:defRPr sz="2000" kern="1200">
          <a:solidFill>
            <a:schemeClr val="tx1"/>
          </a:solidFill>
          <a:latin typeface="+mn-lt"/>
          <a:ea typeface="+mn-ea"/>
          <a:cs typeface="+mn-cs"/>
        </a:defRPr>
      </a:lvl2pPr>
      <a:lvl3pPr marL="850392" indent="-246888" algn="l" defTabSz="914400" rtl="0" eaLnBrk="1" latinLnBrk="0" hangingPunct="1">
        <a:lnSpc>
          <a:spcPct val="90000"/>
        </a:lnSpc>
        <a:spcBef>
          <a:spcPts val="800"/>
        </a:spcBef>
        <a:buClr>
          <a:schemeClr val="tx1"/>
        </a:buClr>
        <a:buFont typeface="Arial" pitchFamily="34" charset="0"/>
        <a:buChar char="•"/>
        <a:defRPr sz="1800" kern="1200">
          <a:solidFill>
            <a:schemeClr val="tx1"/>
          </a:solidFill>
          <a:latin typeface="+mn-lt"/>
          <a:ea typeface="+mn-ea"/>
          <a:cs typeface="+mn-cs"/>
        </a:defRPr>
      </a:lvl3pPr>
      <a:lvl4pPr marL="1152144"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4pPr>
      <a:lvl5pPr marL="1453896" indent="-246888" algn="l" defTabSz="914400" rtl="0" eaLnBrk="1" latinLnBrk="0" hangingPunct="1">
        <a:lnSpc>
          <a:spcPct val="90000"/>
        </a:lnSpc>
        <a:spcBef>
          <a:spcPts val="800"/>
        </a:spcBef>
        <a:buClr>
          <a:schemeClr val="tx1"/>
        </a:buClr>
        <a:buFont typeface="Arial" pitchFamily="34" charset="0"/>
        <a:buChar char="•"/>
        <a:defRPr sz="1600" kern="1200">
          <a:solidFill>
            <a:schemeClr val="tx1"/>
          </a:solidFill>
          <a:latin typeface="+mn-lt"/>
          <a:ea typeface="+mn-ea"/>
          <a:cs typeface="+mn-cs"/>
        </a:defRPr>
      </a:lvl5pPr>
      <a:lvl6pPr marL="1755648"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6pPr>
      <a:lvl7pPr marL="2057400"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7pPr>
      <a:lvl8pPr marL="2359152"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8pPr>
      <a:lvl9pPr marL="2660904" indent="-246888" algn="l" defTabSz="914400" rtl="0" eaLnBrk="1" latinLnBrk="0" hangingPunct="1">
        <a:lnSpc>
          <a:spcPct val="90000"/>
        </a:lnSpc>
        <a:spcBef>
          <a:spcPts val="800"/>
        </a:spcBef>
        <a:buClr>
          <a:schemeClr val="tx1"/>
        </a:buClr>
        <a:buFont typeface="Arial" pitchFamily="34" charset="0"/>
        <a:buChar char="•"/>
        <a:defRPr sz="1600" kern="1200" baseline="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160" userDrawn="1">
          <p15:clr>
            <a:srgbClr val="F26B43"/>
          </p15:clr>
        </p15:guide>
        <p15:guide id="2" pos="383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jpe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24.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34.jpe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jpeg"/><Relationship Id="rId7" Type="http://schemas.openxmlformats.org/officeDocument/2006/relationships/image" Target="../media/image40.jpeg"/><Relationship Id="rId2"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39.jpe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image" Target="../media/image12.emf"/><Relationship Id="rId4" Type="http://schemas.openxmlformats.org/officeDocument/2006/relationships/image" Target="../media/image11.emf"/></Relationships>
</file>

<file path=ppt/slides/_rels/slide9.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4.png"/><Relationship Id="rId7" Type="http://schemas.openxmlformats.org/officeDocument/2006/relationships/image" Target="../media/image16.jpeg"/><Relationship Id="rId2" Type="http://schemas.openxmlformats.org/officeDocument/2006/relationships/image" Target="../media/image3.png"/><Relationship Id="rId1" Type="http://schemas.openxmlformats.org/officeDocument/2006/relationships/slideLayout" Target="../slideLayouts/slideLayout5.xml"/><Relationship Id="rId6" Type="http://schemas.openxmlformats.org/officeDocument/2006/relationships/image" Target="../media/image15.jpe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376792" y="1268760"/>
            <a:ext cx="9435241" cy="3816424"/>
          </a:xfrm>
        </p:spPr>
        <p:txBody>
          <a:bodyPr rtlCol="0">
            <a:normAutofit fontScale="90000"/>
          </a:bodyPr>
          <a:lstStyle/>
          <a:p>
            <a:r>
              <a:rPr lang="cs-CZ" dirty="0"/>
              <a:t/>
            </a:r>
            <a:br>
              <a:rPr lang="cs-CZ" dirty="0"/>
            </a:br>
            <a:r>
              <a:rPr lang="cs-CZ" sz="2800" dirty="0" smtClean="0"/>
              <a:t>Projekt „Aktivní prožití </a:t>
            </a:r>
            <a:r>
              <a:rPr lang="cs-CZ" sz="2800" dirty="0"/>
              <a:t>společných dějin a tradic v Krušných horách</a:t>
            </a:r>
            <a:r>
              <a:rPr lang="cs-CZ" sz="2800" dirty="0" smtClean="0"/>
              <a:t>“</a:t>
            </a:r>
            <a:br>
              <a:rPr lang="cs-CZ" sz="2800" dirty="0" smtClean="0"/>
            </a:br>
            <a:r>
              <a:rPr lang="de-DE" sz="2800" i="1" dirty="0"/>
              <a:t>Projekt „Die gemeinsame Geschichte und Traditionen im Erzgebirge aktiv erleben</a:t>
            </a:r>
            <a:r>
              <a:rPr lang="de-DE" sz="2800" i="1" dirty="0" smtClean="0"/>
              <a:t>“</a:t>
            </a:r>
            <a:r>
              <a:rPr lang="cs-CZ" sz="2800" i="1" dirty="0" smtClean="0"/>
              <a:t/>
            </a:r>
            <a:br>
              <a:rPr lang="cs-CZ" sz="2800" i="1" dirty="0" smtClean="0"/>
            </a:br>
            <a:r>
              <a:rPr lang="cs-CZ" sz="2200" dirty="0"/>
              <a:t/>
            </a:r>
            <a:br>
              <a:rPr lang="cs-CZ" sz="2200" dirty="0"/>
            </a:br>
            <a:r>
              <a:rPr lang="cs-CZ" sz="2200" dirty="0"/>
              <a:t/>
            </a:r>
            <a:br>
              <a:rPr lang="cs-CZ" sz="2200" dirty="0"/>
            </a:br>
            <a:r>
              <a:rPr lang="de-DE" dirty="0"/>
              <a:t/>
            </a:r>
            <a:br>
              <a:rPr lang="de-DE" dirty="0"/>
            </a:br>
            <a:endParaRPr lang="cs-CZ" dirty="0"/>
          </a:p>
        </p:txBody>
      </p:sp>
      <p:sp>
        <p:nvSpPr>
          <p:cNvPr id="3" name="Podnadpis 2"/>
          <p:cNvSpPr>
            <a:spLocks noGrp="1"/>
          </p:cNvSpPr>
          <p:nvPr>
            <p:ph type="subTitle" idx="1"/>
          </p:nvPr>
        </p:nvSpPr>
        <p:spPr>
          <a:xfrm>
            <a:off x="1382103" y="3717032"/>
            <a:ext cx="9429931" cy="931168"/>
          </a:xfrm>
        </p:spPr>
        <p:txBody>
          <a:bodyPr rtlCol="0">
            <a:normAutofit/>
          </a:bodyPr>
          <a:lstStyle/>
          <a:p>
            <a:pPr rtl="0"/>
            <a:r>
              <a:rPr lang="cs-CZ" sz="2400" dirty="0" smtClean="0"/>
              <a:t>Jak pokračujeme a </a:t>
            </a:r>
            <a:r>
              <a:rPr lang="cs-CZ" sz="2400" dirty="0" smtClean="0"/>
              <a:t>co </a:t>
            </a:r>
            <a:r>
              <a:rPr lang="cs-CZ" sz="2400" dirty="0" smtClean="0"/>
              <a:t>se u nás událo</a:t>
            </a:r>
            <a:r>
              <a:rPr lang="cs-CZ" sz="2400" dirty="0" smtClean="0"/>
              <a:t>…</a:t>
            </a:r>
          </a:p>
          <a:p>
            <a:pPr rtl="0"/>
            <a:endParaRPr lang="cs-CZ" sz="900" dirty="0" smtClean="0"/>
          </a:p>
          <a:p>
            <a:r>
              <a:rPr lang="de-DE" sz="2400" i="1" dirty="0"/>
              <a:t>Unser Fortschritt, was gibt es Neues bei uns …</a:t>
            </a:r>
            <a:endParaRPr lang="cs-CZ" sz="2400" i="1" dirty="0"/>
          </a:p>
          <a:p>
            <a:pPr rtl="0"/>
            <a:endParaRPr lang="cs-CZ" dirty="0"/>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8883" y="431800"/>
            <a:ext cx="9751060" cy="1052984"/>
          </a:xfrm>
        </p:spPr>
        <p:txBody>
          <a:bodyPr rtlCol="0">
            <a:noAutofit/>
          </a:bodyPr>
          <a:lstStyle/>
          <a:p>
            <a:pPr algn="ctr"/>
            <a:r>
              <a:rPr lang="cs-CZ" sz="3600" b="1" dirty="0" smtClean="0">
                <a:effectLst>
                  <a:outerShdw blurRad="38100" dist="38100" dir="2700000" algn="tl">
                    <a:srgbClr val="000000">
                      <a:alpha val="43137"/>
                    </a:srgbClr>
                  </a:outerShdw>
                </a:effectLst>
              </a:rPr>
              <a:t>Výstavba hrázděného </a:t>
            </a:r>
            <a:r>
              <a:rPr lang="cs-CZ" sz="3600" b="1" dirty="0" smtClean="0">
                <a:effectLst>
                  <a:outerShdw blurRad="38100" dist="38100" dir="2700000" algn="tl">
                    <a:srgbClr val="000000">
                      <a:alpha val="43137"/>
                    </a:srgbClr>
                  </a:outerShdw>
                </a:effectLst>
              </a:rPr>
              <a:t>domu</a:t>
            </a:r>
            <a:br>
              <a:rPr lang="cs-CZ" sz="3600" b="1" dirty="0" smtClean="0">
                <a:effectLst>
                  <a:outerShdw blurRad="38100" dist="38100" dir="2700000" algn="tl">
                    <a:srgbClr val="000000">
                      <a:alpha val="43137"/>
                    </a:srgbClr>
                  </a:outerShdw>
                </a:effectLst>
              </a:rPr>
            </a:br>
            <a:r>
              <a:rPr lang="de-DE" sz="3600" b="1" dirty="0">
                <a:effectLst>
                  <a:outerShdw blurRad="38100" dist="38100" dir="2700000" algn="tl">
                    <a:srgbClr val="000000">
                      <a:alpha val="43137"/>
                    </a:srgbClr>
                  </a:outerShdw>
                </a:effectLst>
              </a:rPr>
              <a:t>Bau des Fachwerkhauses</a:t>
            </a:r>
            <a:endParaRPr lang="cs-CZ" sz="3600" b="1"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1218883" y="1412776"/>
            <a:ext cx="9751060" cy="1008112"/>
          </a:xfrm>
        </p:spPr>
        <p:txBody>
          <a:bodyPr>
            <a:normAutofit fontScale="85000" lnSpcReduction="20000"/>
          </a:bodyPr>
          <a:lstStyle/>
          <a:p>
            <a:pPr marL="0" indent="0" algn="ctr">
              <a:lnSpc>
                <a:spcPct val="120000"/>
              </a:lnSpc>
              <a:spcBef>
                <a:spcPts val="0"/>
              </a:spcBef>
              <a:buNone/>
            </a:pPr>
            <a:endParaRPr lang="cs-CZ" dirty="0" smtClean="0"/>
          </a:p>
          <a:p>
            <a:pPr marL="0" indent="0" algn="ctr">
              <a:lnSpc>
                <a:spcPct val="120000"/>
              </a:lnSpc>
              <a:spcBef>
                <a:spcPts val="0"/>
              </a:spcBef>
              <a:buNone/>
            </a:pPr>
            <a:r>
              <a:rPr lang="cs-CZ" dirty="0" smtClean="0"/>
              <a:t>Stavba </a:t>
            </a:r>
            <a:r>
              <a:rPr lang="cs-CZ" dirty="0" smtClean="0"/>
              <a:t>byla zahájena dne 24. 7. </a:t>
            </a:r>
            <a:r>
              <a:rPr lang="cs-CZ" dirty="0" smtClean="0"/>
              <a:t>2017.</a:t>
            </a:r>
          </a:p>
          <a:p>
            <a:pPr marL="0" indent="0" algn="ctr">
              <a:lnSpc>
                <a:spcPct val="120000"/>
              </a:lnSpc>
              <a:spcBef>
                <a:spcPts val="0"/>
              </a:spcBef>
              <a:buNone/>
            </a:pPr>
            <a:r>
              <a:rPr lang="de-DE" dirty="0"/>
              <a:t>Die Baumaßnahme wurde am 24. 7. 2017 </a:t>
            </a:r>
            <a:r>
              <a:rPr lang="de-DE" dirty="0" smtClean="0"/>
              <a:t>gestartet</a:t>
            </a:r>
            <a:r>
              <a:rPr lang="cs-CZ" dirty="0" smtClean="0"/>
              <a:t>.</a:t>
            </a:r>
            <a:endParaRPr lang="cs-CZ" dirty="0" smtClean="0"/>
          </a:p>
          <a:p>
            <a:endParaRPr lang="cs-CZ" dirty="0"/>
          </a:p>
          <a:p>
            <a:endParaRPr lang="cs-CZ" dirty="0" smtClean="0"/>
          </a:p>
          <a:p>
            <a:endParaRPr lang="cs-CZ" dirty="0" smtClean="0"/>
          </a:p>
          <a:p>
            <a:endParaRPr lang="de-DE" dirty="0"/>
          </a:p>
        </p:txBody>
      </p:sp>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7788" y="2852936"/>
            <a:ext cx="3600000" cy="2700000"/>
          </a:xfrm>
          <a:prstGeom prst="rect">
            <a:avLst/>
          </a:prstGeom>
          <a:ln>
            <a:noFill/>
          </a:ln>
          <a:effectLst>
            <a:softEdge rad="112500"/>
          </a:effectLst>
        </p:spPr>
      </p:pic>
      <p:pic>
        <p:nvPicPr>
          <p:cNvPr id="8" name="Obráze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2204" y="2636912"/>
            <a:ext cx="3600000" cy="2700000"/>
          </a:xfrm>
          <a:prstGeom prst="rect">
            <a:avLst/>
          </a:prstGeom>
          <a:ln>
            <a:noFill/>
          </a:ln>
          <a:effectLst>
            <a:softEdge rad="112500"/>
          </a:effectLst>
        </p:spPr>
      </p:pic>
      <p:pic>
        <p:nvPicPr>
          <p:cNvPr id="4" name="Obrázek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04891" y="2420888"/>
            <a:ext cx="3600000" cy="2700000"/>
          </a:xfrm>
          <a:prstGeom prst="rect">
            <a:avLst/>
          </a:prstGeom>
          <a:ln>
            <a:noFill/>
          </a:ln>
          <a:effectLst>
            <a:softEdge rad="112500"/>
          </a:effectLst>
        </p:spPr>
      </p:pic>
      <p:pic>
        <p:nvPicPr>
          <p:cNvPr id="11" name="Obrázek 10"/>
          <p:cNvPicPr>
            <a:picLocks noChangeAspect="1"/>
          </p:cNvPicPr>
          <p:nvPr/>
        </p:nvPicPr>
        <p:blipFill>
          <a:blip r:embed="rId6"/>
          <a:stretch>
            <a:fillRect/>
          </a:stretch>
        </p:blipFill>
        <p:spPr>
          <a:xfrm>
            <a:off x="405780" y="5682819"/>
            <a:ext cx="3619287" cy="775561"/>
          </a:xfrm>
          <a:prstGeom prst="rect">
            <a:avLst/>
          </a:prstGeom>
        </p:spPr>
      </p:pic>
      <p:pic>
        <p:nvPicPr>
          <p:cNvPr id="12" name="Obrázek 11"/>
          <p:cNvPicPr>
            <a:picLocks noChangeAspect="1"/>
          </p:cNvPicPr>
          <p:nvPr/>
        </p:nvPicPr>
        <p:blipFill>
          <a:blip r:embed="rId7"/>
          <a:stretch>
            <a:fillRect/>
          </a:stretch>
        </p:blipFill>
        <p:spPr>
          <a:xfrm>
            <a:off x="10774932" y="5729062"/>
            <a:ext cx="996734" cy="729318"/>
          </a:xfrm>
          <a:prstGeom prst="rect">
            <a:avLst/>
          </a:prstGeom>
        </p:spPr>
      </p:pic>
    </p:spTree>
    <p:extLst>
      <p:ext uri="{BB962C8B-B14F-4D97-AF65-F5344CB8AC3E}">
        <p14:creationId xmlns:p14="http://schemas.microsoft.com/office/powerpoint/2010/main" val="1711846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circle(in)">
                                      <p:cBhvr>
                                        <p:cTn id="3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780" y="738295"/>
            <a:ext cx="2976000" cy="2232000"/>
          </a:xfrm>
          <a:prstGeom prst="rect">
            <a:avLst/>
          </a:prstGeom>
          <a:ln>
            <a:noFill/>
          </a:ln>
          <a:effectLst>
            <a:softEdge rad="112500"/>
          </a:effectLst>
        </p:spPr>
      </p:pic>
      <p:pic>
        <p:nvPicPr>
          <p:cNvPr id="13" name="Obrázek 12"/>
          <p:cNvPicPr>
            <a:picLocks noChangeAspect="1"/>
          </p:cNvPicPr>
          <p:nvPr/>
        </p:nvPicPr>
        <p:blipFill>
          <a:blip r:embed="rId4"/>
          <a:stretch>
            <a:fillRect/>
          </a:stretch>
        </p:blipFill>
        <p:spPr>
          <a:xfrm>
            <a:off x="405780" y="5682819"/>
            <a:ext cx="3619287" cy="775561"/>
          </a:xfrm>
          <a:prstGeom prst="rect">
            <a:avLst/>
          </a:prstGeom>
        </p:spPr>
      </p:pic>
      <p:pic>
        <p:nvPicPr>
          <p:cNvPr id="14" name="Obrázek 13"/>
          <p:cNvPicPr>
            <a:picLocks noChangeAspect="1"/>
          </p:cNvPicPr>
          <p:nvPr/>
        </p:nvPicPr>
        <p:blipFill>
          <a:blip r:embed="rId5"/>
          <a:stretch>
            <a:fillRect/>
          </a:stretch>
        </p:blipFill>
        <p:spPr>
          <a:xfrm>
            <a:off x="10774932" y="5729062"/>
            <a:ext cx="996734" cy="729318"/>
          </a:xfrm>
          <a:prstGeom prst="rect">
            <a:avLst/>
          </a:prstGeom>
        </p:spPr>
      </p:pic>
      <p:pic>
        <p:nvPicPr>
          <p:cNvPr id="2050" name="Picture 2" descr="\\LESNA_SERVER\Fotografie\Seiffen SN - CZ\VÝSTAVBA HRÁZDĚNÉHO DOMU\2017-09-11 stavba HD\P9110023.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60051" y="630969"/>
            <a:ext cx="2976252" cy="2232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84051" y="3068960"/>
            <a:ext cx="2976000" cy="223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401921" y="3081970"/>
            <a:ext cx="2976000" cy="2232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86205" y="990295"/>
            <a:ext cx="5280000" cy="396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259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title"/>
          </p:nvPr>
        </p:nvSpPr>
        <p:spPr>
          <a:xfrm>
            <a:off x="1422030" y="620689"/>
            <a:ext cx="9344765" cy="864095"/>
          </a:xfrm>
        </p:spPr>
        <p:txBody>
          <a:bodyPr rtlCol="0">
            <a:normAutofit fontScale="90000"/>
          </a:bodyPr>
          <a:lstStyle/>
          <a:p>
            <a:r>
              <a:rPr lang="cs-CZ" sz="3200" b="1" dirty="0" smtClean="0">
                <a:effectLst>
                  <a:outerShdw blurRad="38100" dist="38100" dir="2700000" algn="tl">
                    <a:srgbClr val="000000">
                      <a:alpha val="43137"/>
                    </a:srgbClr>
                  </a:outerShdw>
                </a:effectLst>
              </a:rPr>
              <a:t>Krušnohorské sochařské sympozium</a:t>
            </a:r>
            <a:br>
              <a:rPr lang="cs-CZ" sz="3200" b="1" dirty="0" smtClean="0">
                <a:effectLst>
                  <a:outerShdw blurRad="38100" dist="38100" dir="2700000" algn="tl">
                    <a:srgbClr val="000000">
                      <a:alpha val="43137"/>
                    </a:srgbClr>
                  </a:outerShdw>
                </a:effectLst>
              </a:rPr>
            </a:br>
            <a:r>
              <a:rPr lang="de-DE" sz="3200" b="1" dirty="0">
                <a:effectLst>
                  <a:outerShdw blurRad="38100" dist="38100" dir="2700000" algn="tl">
                    <a:srgbClr val="000000">
                      <a:alpha val="43137"/>
                    </a:srgbClr>
                  </a:outerShdw>
                </a:effectLst>
              </a:rPr>
              <a:t>Erzgebirgisches Bildhauersymposium</a:t>
            </a:r>
            <a:endParaRPr lang="cs-CZ" sz="3200" b="1" dirty="0">
              <a:effectLst>
                <a:outerShdw blurRad="38100" dist="38100" dir="2700000" algn="tl">
                  <a:srgbClr val="000000">
                    <a:alpha val="43137"/>
                  </a:srgbClr>
                </a:outerShdw>
              </a:effectLst>
            </a:endParaRPr>
          </a:p>
        </p:txBody>
      </p:sp>
      <p:pic>
        <p:nvPicPr>
          <p:cNvPr id="6" name="Obrázek 5"/>
          <p:cNvPicPr>
            <a:picLocks noChangeAspect="1"/>
          </p:cNvPicPr>
          <p:nvPr/>
        </p:nvPicPr>
        <p:blipFill>
          <a:blip r:embed="rId3"/>
          <a:stretch>
            <a:fillRect/>
          </a:stretch>
        </p:blipFill>
        <p:spPr>
          <a:xfrm>
            <a:off x="405780" y="5682819"/>
            <a:ext cx="3619287" cy="775561"/>
          </a:xfrm>
          <a:prstGeom prst="rect">
            <a:avLst/>
          </a:prstGeom>
        </p:spPr>
      </p:pic>
      <p:pic>
        <p:nvPicPr>
          <p:cNvPr id="7" name="Obrázek 6"/>
          <p:cNvPicPr>
            <a:picLocks noChangeAspect="1"/>
          </p:cNvPicPr>
          <p:nvPr/>
        </p:nvPicPr>
        <p:blipFill>
          <a:blip r:embed="rId4"/>
          <a:stretch>
            <a:fillRect/>
          </a:stretch>
        </p:blipFill>
        <p:spPr>
          <a:xfrm>
            <a:off x="10774932" y="5729062"/>
            <a:ext cx="996734" cy="729318"/>
          </a:xfrm>
          <a:prstGeom prst="rect">
            <a:avLst/>
          </a:prstGeom>
        </p:spPr>
      </p:pic>
      <p:sp>
        <p:nvSpPr>
          <p:cNvPr id="3" name="TextovéPole 2"/>
          <p:cNvSpPr txBox="1"/>
          <p:nvPr/>
        </p:nvSpPr>
        <p:spPr>
          <a:xfrm>
            <a:off x="1773932" y="1628800"/>
            <a:ext cx="8568952" cy="1877437"/>
          </a:xfrm>
          <a:prstGeom prst="rect">
            <a:avLst/>
          </a:prstGeom>
          <a:noFill/>
        </p:spPr>
        <p:txBody>
          <a:bodyPr wrap="square" rtlCol="0">
            <a:spAutoFit/>
          </a:bodyPr>
          <a:lstStyle/>
          <a:p>
            <a:pPr algn="ctr"/>
            <a:r>
              <a:rPr lang="cs-CZ" sz="4400" dirty="0" smtClean="0"/>
              <a:t>Lesná 23. 7. – 29. 7. 2017</a:t>
            </a:r>
          </a:p>
          <a:p>
            <a:pPr algn="ctr"/>
            <a:r>
              <a:rPr lang="cs-CZ" sz="1200" dirty="0" smtClean="0"/>
              <a:t>Během celého týdne mohli návštěvníci Horského areálu Lesná sledovat práci řezbářských mistrů a vyzkoušet si tradiční krušnohorská řemesla v připravených kreativních dílnách v prostorách Krušnohorského muzea. </a:t>
            </a:r>
          </a:p>
          <a:p>
            <a:pPr algn="ctr"/>
            <a:endParaRPr lang="cs-CZ" sz="1200" dirty="0" smtClean="0"/>
          </a:p>
          <a:p>
            <a:pPr algn="ctr"/>
            <a:r>
              <a:rPr lang="de-DE" sz="1200" i="1" dirty="0"/>
              <a:t>Während einer ganzen Woche konnten die Besucher des Bergareals Lesná den Schnitzmeistern über die Schulter schauen und selbst auch traditionelles erzgebirgisches Handwerk ausprobieren. Dazu waren die Kreativwerkstätten in den Räumen des Erzgebirgischen Museums bereit gestellt.</a:t>
            </a:r>
            <a:endParaRPr lang="cs-CZ" sz="1200" i="1" dirty="0"/>
          </a:p>
        </p:txBody>
      </p:sp>
      <p:sp>
        <p:nvSpPr>
          <p:cNvPr id="4" name="TextovéPole 3"/>
          <p:cNvSpPr txBox="1"/>
          <p:nvPr/>
        </p:nvSpPr>
        <p:spPr>
          <a:xfrm>
            <a:off x="2061964" y="4005064"/>
            <a:ext cx="8280920" cy="1631216"/>
          </a:xfrm>
          <a:prstGeom prst="rect">
            <a:avLst/>
          </a:prstGeom>
          <a:noFill/>
        </p:spPr>
        <p:txBody>
          <a:bodyPr wrap="square" rtlCol="0">
            <a:spAutoFit/>
          </a:bodyPr>
          <a:lstStyle/>
          <a:p>
            <a:pPr algn="ctr"/>
            <a:r>
              <a:rPr lang="cs-CZ" sz="2800" dirty="0" smtClean="0"/>
              <a:t>Tématem letošního ročníku byly „VČELÍ ÚLY</a:t>
            </a:r>
            <a:r>
              <a:rPr lang="cs-CZ" sz="2800" dirty="0" smtClean="0"/>
              <a:t>“</a:t>
            </a:r>
          </a:p>
          <a:p>
            <a:pPr algn="ctr"/>
            <a:endParaRPr lang="cs-CZ" sz="1200" dirty="0" smtClean="0"/>
          </a:p>
          <a:p>
            <a:pPr algn="ctr"/>
            <a:r>
              <a:rPr lang="de-DE" sz="2800" i="1" dirty="0"/>
              <a:t>Das Thema dieses Jahrganges war „BIENENSTÖCKE“</a:t>
            </a:r>
            <a:endParaRPr lang="cs-CZ" sz="2800" i="1" dirty="0"/>
          </a:p>
          <a:p>
            <a:pPr algn="ctr"/>
            <a:endParaRPr lang="cs-CZ" sz="2800" dirty="0"/>
          </a:p>
        </p:txBody>
      </p:sp>
    </p:spTree>
    <p:extLst>
      <p:ext uri="{BB962C8B-B14F-4D97-AF65-F5344CB8AC3E}">
        <p14:creationId xmlns:p14="http://schemas.microsoft.com/office/powerpoint/2010/main" val="1039241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Zástupný symbol pro obsah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rot="5400000">
            <a:off x="647825" y="985340"/>
            <a:ext cx="3487688" cy="2963666"/>
          </a:xfrm>
          <a:prstGeom prst="rect">
            <a:avLst/>
          </a:prstGeom>
          <a:ln>
            <a:noFill/>
          </a:ln>
          <a:effectLst>
            <a:outerShdw blurRad="292100" dist="139700" dir="2700000" algn="tl" rotWithShape="0">
              <a:srgbClr val="333333">
                <a:alpha val="65000"/>
              </a:srgbClr>
            </a:outerShdw>
          </a:effectLst>
        </p:spPr>
      </p:pic>
      <p:pic>
        <p:nvPicPr>
          <p:cNvPr id="9" name="Obrázek 8"/>
          <p:cNvPicPr>
            <a:picLocks noChangeAspect="1"/>
          </p:cNvPicPr>
          <p:nvPr/>
        </p:nvPicPr>
        <p:blipFill rotWithShape="1">
          <a:blip r:embed="rId4" cstate="print">
            <a:extLst>
              <a:ext uri="{28A0092B-C50C-407E-A947-70E740481C1C}">
                <a14:useLocalDpi xmlns:a14="http://schemas.microsoft.com/office/drawing/2010/main" val="0"/>
              </a:ext>
            </a:extLst>
          </a:blip>
          <a:srcRect t="8596"/>
          <a:stretch/>
        </p:blipFill>
        <p:spPr>
          <a:xfrm rot="5400000">
            <a:off x="8115069" y="1052787"/>
            <a:ext cx="3508148" cy="2808311"/>
          </a:xfrm>
          <a:prstGeom prst="rect">
            <a:avLst/>
          </a:prstGeom>
          <a:ln>
            <a:noFill/>
          </a:ln>
          <a:effectLst>
            <a:outerShdw blurRad="292100" dist="139700" dir="2700000" algn="tl" rotWithShape="0">
              <a:srgbClr val="333333">
                <a:alpha val="65000"/>
              </a:srgbClr>
            </a:outerShdw>
          </a:effectLst>
        </p:spPr>
      </p:pic>
      <p:pic>
        <p:nvPicPr>
          <p:cNvPr id="15" name="Obrázek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5400000">
            <a:off x="4430987" y="1010096"/>
            <a:ext cx="3470545" cy="2880000"/>
          </a:xfrm>
          <a:prstGeom prst="rect">
            <a:avLst/>
          </a:prstGeom>
          <a:ln>
            <a:noFill/>
          </a:ln>
          <a:effectLst>
            <a:outerShdw blurRad="292100" dist="139700" dir="2700000" algn="tl" rotWithShape="0">
              <a:srgbClr val="333333">
                <a:alpha val="65000"/>
              </a:srgbClr>
            </a:outerShdw>
          </a:effectLst>
        </p:spPr>
      </p:pic>
      <p:pic>
        <p:nvPicPr>
          <p:cNvPr id="17" name="Obrázek 16"/>
          <p:cNvPicPr>
            <a:picLocks noChangeAspect="1"/>
          </p:cNvPicPr>
          <p:nvPr/>
        </p:nvPicPr>
        <p:blipFill>
          <a:blip r:embed="rId6"/>
          <a:stretch>
            <a:fillRect/>
          </a:stretch>
        </p:blipFill>
        <p:spPr>
          <a:xfrm>
            <a:off x="405780" y="5682819"/>
            <a:ext cx="3619287" cy="775561"/>
          </a:xfrm>
          <a:prstGeom prst="rect">
            <a:avLst/>
          </a:prstGeom>
        </p:spPr>
      </p:pic>
      <p:pic>
        <p:nvPicPr>
          <p:cNvPr id="18" name="Obrázek 17"/>
          <p:cNvPicPr>
            <a:picLocks noChangeAspect="1"/>
          </p:cNvPicPr>
          <p:nvPr/>
        </p:nvPicPr>
        <p:blipFill>
          <a:blip r:embed="rId7"/>
          <a:stretch>
            <a:fillRect/>
          </a:stretch>
        </p:blipFill>
        <p:spPr>
          <a:xfrm>
            <a:off x="10774932" y="5729062"/>
            <a:ext cx="996734" cy="729318"/>
          </a:xfrm>
          <a:prstGeom prst="rect">
            <a:avLst/>
          </a:prstGeom>
        </p:spPr>
      </p:pic>
      <p:sp>
        <p:nvSpPr>
          <p:cNvPr id="2" name="TextovéPole 1"/>
          <p:cNvSpPr txBox="1"/>
          <p:nvPr/>
        </p:nvSpPr>
        <p:spPr>
          <a:xfrm>
            <a:off x="909836" y="4581128"/>
            <a:ext cx="2952328" cy="923330"/>
          </a:xfrm>
          <a:prstGeom prst="rect">
            <a:avLst/>
          </a:prstGeom>
          <a:noFill/>
        </p:spPr>
        <p:txBody>
          <a:bodyPr wrap="square" rtlCol="0">
            <a:spAutoFit/>
          </a:bodyPr>
          <a:lstStyle/>
          <a:p>
            <a:pPr algn="ctr"/>
            <a:r>
              <a:rPr lang="cs-CZ" dirty="0" smtClean="0"/>
              <a:t>Autor: Pavel Vítek</a:t>
            </a:r>
          </a:p>
          <a:p>
            <a:pPr algn="ctr"/>
            <a:r>
              <a:rPr lang="cs-CZ" dirty="0" smtClean="0"/>
              <a:t>„KLÁT</a:t>
            </a:r>
            <a:r>
              <a:rPr lang="cs-CZ" dirty="0" smtClean="0"/>
              <a:t>“/</a:t>
            </a:r>
            <a:r>
              <a:rPr lang="de-DE" dirty="0"/>
              <a:t>„KLOTZ“</a:t>
            </a:r>
            <a:endParaRPr lang="cs-CZ" dirty="0"/>
          </a:p>
          <a:p>
            <a:pPr algn="ctr"/>
            <a:endParaRPr lang="cs-CZ" dirty="0"/>
          </a:p>
        </p:txBody>
      </p:sp>
      <p:sp>
        <p:nvSpPr>
          <p:cNvPr id="3" name="TextovéPole 2"/>
          <p:cNvSpPr txBox="1"/>
          <p:nvPr/>
        </p:nvSpPr>
        <p:spPr>
          <a:xfrm>
            <a:off x="4726259" y="4581128"/>
            <a:ext cx="2952329" cy="1477328"/>
          </a:xfrm>
          <a:prstGeom prst="rect">
            <a:avLst/>
          </a:prstGeom>
          <a:noFill/>
        </p:spPr>
        <p:txBody>
          <a:bodyPr wrap="square" rtlCol="0">
            <a:spAutoFit/>
          </a:bodyPr>
          <a:lstStyle/>
          <a:p>
            <a:pPr algn="ctr"/>
            <a:r>
              <a:rPr lang="cs-CZ" dirty="0" smtClean="0"/>
              <a:t>Autor: Josef Švancar</a:t>
            </a:r>
          </a:p>
          <a:p>
            <a:pPr algn="ctr"/>
            <a:r>
              <a:rPr lang="cs-CZ" dirty="0" smtClean="0"/>
              <a:t> „ZROZENÍ VE ZNAMENÍ PANNY</a:t>
            </a:r>
            <a:r>
              <a:rPr lang="cs-CZ" dirty="0" smtClean="0"/>
              <a:t>“/</a:t>
            </a:r>
            <a:r>
              <a:rPr lang="de-DE" dirty="0" smtClean="0"/>
              <a:t>„</a:t>
            </a:r>
            <a:r>
              <a:rPr lang="de-DE" dirty="0"/>
              <a:t>GEBURT IM ZECHEN DER JUNGFRAU“</a:t>
            </a:r>
            <a:endParaRPr lang="cs-CZ" dirty="0"/>
          </a:p>
          <a:p>
            <a:pPr algn="ctr"/>
            <a:endParaRPr lang="cs-CZ" dirty="0"/>
          </a:p>
        </p:txBody>
      </p:sp>
      <p:sp>
        <p:nvSpPr>
          <p:cNvPr id="4" name="TextovéPole 3"/>
          <p:cNvSpPr txBox="1"/>
          <p:nvPr/>
        </p:nvSpPr>
        <p:spPr>
          <a:xfrm>
            <a:off x="8464987" y="4581128"/>
            <a:ext cx="3174041" cy="923330"/>
          </a:xfrm>
          <a:prstGeom prst="rect">
            <a:avLst/>
          </a:prstGeom>
          <a:noFill/>
        </p:spPr>
        <p:txBody>
          <a:bodyPr wrap="square" rtlCol="0">
            <a:spAutoFit/>
          </a:bodyPr>
          <a:lstStyle/>
          <a:p>
            <a:pPr algn="ctr"/>
            <a:r>
              <a:rPr lang="cs-CZ" dirty="0" smtClean="0"/>
              <a:t>Autor: Miloslav Jiran</a:t>
            </a:r>
          </a:p>
          <a:p>
            <a:pPr algn="ctr"/>
            <a:r>
              <a:rPr lang="cs-CZ" dirty="0" smtClean="0"/>
              <a:t>„STAROKLÁT</a:t>
            </a:r>
            <a:r>
              <a:rPr lang="cs-CZ" dirty="0" smtClean="0"/>
              <a:t>“/</a:t>
            </a:r>
            <a:r>
              <a:rPr lang="de-DE" dirty="0"/>
              <a:t>„ALTKLOTZ“</a:t>
            </a:r>
            <a:endParaRPr lang="cs-CZ" dirty="0"/>
          </a:p>
          <a:p>
            <a:pPr algn="ctr"/>
            <a:endParaRPr lang="cs-CZ" dirty="0"/>
          </a:p>
        </p:txBody>
      </p:sp>
    </p:spTree>
    <p:extLst>
      <p:ext uri="{BB962C8B-B14F-4D97-AF65-F5344CB8AC3E}">
        <p14:creationId xmlns:p14="http://schemas.microsoft.com/office/powerpoint/2010/main" val="41812974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brázek 6"/>
          <p:cNvPicPr>
            <a:picLocks noChangeAspect="1"/>
          </p:cNvPicPr>
          <p:nvPr/>
        </p:nvPicPr>
        <p:blipFill>
          <a:blip r:embed="rId2"/>
          <a:stretch>
            <a:fillRect/>
          </a:stretch>
        </p:blipFill>
        <p:spPr>
          <a:xfrm>
            <a:off x="405780" y="5682819"/>
            <a:ext cx="3619287" cy="775561"/>
          </a:xfrm>
          <a:prstGeom prst="rect">
            <a:avLst/>
          </a:prstGeom>
        </p:spPr>
      </p:pic>
      <p:pic>
        <p:nvPicPr>
          <p:cNvPr id="8" name="Obrázek 7"/>
          <p:cNvPicPr>
            <a:picLocks noChangeAspect="1"/>
          </p:cNvPicPr>
          <p:nvPr/>
        </p:nvPicPr>
        <p:blipFill>
          <a:blip r:embed="rId3"/>
          <a:stretch>
            <a:fillRect/>
          </a:stretch>
        </p:blipFill>
        <p:spPr>
          <a:xfrm>
            <a:off x="10774932" y="5729062"/>
            <a:ext cx="996734" cy="729318"/>
          </a:xfrm>
          <a:prstGeom prst="rect">
            <a:avLst/>
          </a:prstGeom>
        </p:spPr>
      </p:pic>
      <p:pic>
        <p:nvPicPr>
          <p:cNvPr id="9" name="Zástupný symbol pro obsah 7"/>
          <p:cNvPicPr>
            <a:picLocks noGrp="1" noChangeAspect="1"/>
          </p:cNvPicPr>
          <p:nvPr>
            <p:ph sz="quarter" idx="4"/>
          </p:nvPr>
        </p:nvPicPr>
        <p:blipFill rotWithShape="1">
          <a:blip r:embed="rId4" cstate="print">
            <a:extLst>
              <a:ext uri="{28A0092B-C50C-407E-A947-70E740481C1C}">
                <a14:useLocalDpi xmlns:a14="http://schemas.microsoft.com/office/drawing/2010/main" val="0"/>
              </a:ext>
            </a:extLst>
          </a:blip>
          <a:srcRect t="8978" b="8223"/>
          <a:stretch/>
        </p:blipFill>
        <p:spPr>
          <a:xfrm rot="5400000">
            <a:off x="291426" y="798702"/>
            <a:ext cx="3541074" cy="2880320"/>
          </a:xfrm>
          <a:prstGeom prst="rect">
            <a:avLst/>
          </a:prstGeom>
          <a:ln>
            <a:noFill/>
          </a:ln>
          <a:effectLst>
            <a:outerShdw blurRad="292100" dist="139700" dir="2700000" algn="tl" rotWithShape="0">
              <a:srgbClr val="333333">
                <a:alpha val="65000"/>
              </a:srgbClr>
            </a:outerShdw>
          </a:effectLst>
        </p:spPr>
      </p:pic>
      <p:pic>
        <p:nvPicPr>
          <p:cNvPr id="10" name="Obrázek 9"/>
          <p:cNvPicPr>
            <a:picLocks noChangeAspect="1"/>
          </p:cNvPicPr>
          <p:nvPr/>
        </p:nvPicPr>
        <p:blipFill rotWithShape="1">
          <a:blip r:embed="rId5" cstate="print">
            <a:extLst>
              <a:ext uri="{28A0092B-C50C-407E-A947-70E740481C1C}">
                <a14:useLocalDpi xmlns:a14="http://schemas.microsoft.com/office/drawing/2010/main" val="0"/>
              </a:ext>
            </a:extLst>
          </a:blip>
          <a:srcRect t="8022"/>
          <a:stretch/>
        </p:blipFill>
        <p:spPr>
          <a:xfrm rot="5400000">
            <a:off x="4205218" y="773343"/>
            <a:ext cx="3490035" cy="2880000"/>
          </a:xfrm>
          <a:prstGeom prst="rect">
            <a:avLst/>
          </a:prstGeom>
          <a:ln>
            <a:noFill/>
          </a:ln>
          <a:effectLst>
            <a:outerShdw blurRad="292100" dist="139700" dir="2700000" algn="tl" rotWithShape="0">
              <a:srgbClr val="333333">
                <a:alpha val="65000"/>
              </a:srgbClr>
            </a:outerShdw>
          </a:effectLst>
        </p:spPr>
      </p:pic>
      <p:pic>
        <p:nvPicPr>
          <p:cNvPr id="11" name="Obrázek 10"/>
          <p:cNvPicPr>
            <a:picLocks noChangeAspect="1"/>
          </p:cNvPicPr>
          <p:nvPr/>
        </p:nvPicPr>
        <p:blipFill rotWithShape="1">
          <a:blip r:embed="rId6" cstate="print">
            <a:extLst>
              <a:ext uri="{28A0092B-C50C-407E-A947-70E740481C1C}">
                <a14:useLocalDpi xmlns:a14="http://schemas.microsoft.com/office/drawing/2010/main" val="0"/>
              </a:ext>
            </a:extLst>
          </a:blip>
          <a:srcRect l="14034" t="17836" r="10159" b="12380"/>
          <a:stretch/>
        </p:blipFill>
        <p:spPr>
          <a:xfrm rot="5400000" flipV="1">
            <a:off x="7931018" y="845190"/>
            <a:ext cx="3490036" cy="2736305"/>
          </a:xfrm>
          <a:prstGeom prst="rect">
            <a:avLst/>
          </a:prstGeom>
          <a:ln>
            <a:noFill/>
          </a:ln>
          <a:effectLst>
            <a:outerShdw blurRad="292100" dist="139700" dir="2700000" algn="tl" rotWithShape="0">
              <a:srgbClr val="333333">
                <a:alpha val="65000"/>
              </a:srgbClr>
            </a:outerShdw>
          </a:effectLst>
        </p:spPr>
      </p:pic>
      <p:sp>
        <p:nvSpPr>
          <p:cNvPr id="2" name="TextovéPole 1"/>
          <p:cNvSpPr txBox="1"/>
          <p:nvPr/>
        </p:nvSpPr>
        <p:spPr>
          <a:xfrm>
            <a:off x="586755" y="4365104"/>
            <a:ext cx="2880320" cy="646331"/>
          </a:xfrm>
          <a:prstGeom prst="rect">
            <a:avLst/>
          </a:prstGeom>
          <a:noFill/>
        </p:spPr>
        <p:txBody>
          <a:bodyPr wrap="square" rtlCol="0">
            <a:spAutoFit/>
          </a:bodyPr>
          <a:lstStyle/>
          <a:p>
            <a:pPr algn="ctr"/>
            <a:r>
              <a:rPr lang="cs-CZ" dirty="0" smtClean="0"/>
              <a:t>Autor: Jiří </a:t>
            </a:r>
            <a:r>
              <a:rPr lang="cs-CZ" dirty="0" err="1" smtClean="0"/>
              <a:t>Lain</a:t>
            </a:r>
            <a:endParaRPr lang="cs-CZ" dirty="0" smtClean="0"/>
          </a:p>
          <a:p>
            <a:pPr algn="ctr"/>
            <a:r>
              <a:rPr lang="cs-CZ" dirty="0" smtClean="0"/>
              <a:t>„KLÁT</a:t>
            </a:r>
            <a:r>
              <a:rPr lang="cs-CZ" dirty="0" smtClean="0"/>
              <a:t>“/</a:t>
            </a:r>
            <a:r>
              <a:rPr lang="de-DE" dirty="0"/>
              <a:t>„KLOTZ</a:t>
            </a:r>
            <a:r>
              <a:rPr lang="de-DE" dirty="0" smtClean="0"/>
              <a:t>“</a:t>
            </a:r>
            <a:endParaRPr lang="cs-CZ" dirty="0"/>
          </a:p>
        </p:txBody>
      </p:sp>
      <p:sp>
        <p:nvSpPr>
          <p:cNvPr id="3" name="TextovéPole 2"/>
          <p:cNvSpPr txBox="1"/>
          <p:nvPr/>
        </p:nvSpPr>
        <p:spPr>
          <a:xfrm>
            <a:off x="4510235" y="4365104"/>
            <a:ext cx="2952329" cy="923330"/>
          </a:xfrm>
          <a:prstGeom prst="rect">
            <a:avLst/>
          </a:prstGeom>
          <a:noFill/>
        </p:spPr>
        <p:txBody>
          <a:bodyPr wrap="square" rtlCol="0">
            <a:spAutoFit/>
          </a:bodyPr>
          <a:lstStyle/>
          <a:p>
            <a:pPr algn="ctr"/>
            <a:r>
              <a:rPr lang="cs-CZ" dirty="0" smtClean="0"/>
              <a:t>Autor: Milan </a:t>
            </a:r>
            <a:r>
              <a:rPr lang="cs-CZ" dirty="0" err="1" smtClean="0"/>
              <a:t>Bezeniuk</a:t>
            </a:r>
            <a:endParaRPr lang="cs-CZ" dirty="0" smtClean="0"/>
          </a:p>
          <a:p>
            <a:pPr algn="ctr"/>
            <a:r>
              <a:rPr lang="cs-CZ" dirty="0" smtClean="0"/>
              <a:t>klát „DUBÁK</a:t>
            </a:r>
            <a:r>
              <a:rPr lang="cs-CZ" dirty="0" smtClean="0"/>
              <a:t>“/</a:t>
            </a:r>
            <a:r>
              <a:rPr lang="de-DE" dirty="0"/>
              <a:t> „EICHENKLOTZ</a:t>
            </a:r>
            <a:r>
              <a:rPr lang="de-DE" dirty="0" smtClean="0"/>
              <a:t>“</a:t>
            </a:r>
            <a:endParaRPr lang="cs-CZ" dirty="0"/>
          </a:p>
        </p:txBody>
      </p:sp>
      <p:sp>
        <p:nvSpPr>
          <p:cNvPr id="4" name="TextovéPole 3"/>
          <p:cNvSpPr txBox="1"/>
          <p:nvPr/>
        </p:nvSpPr>
        <p:spPr>
          <a:xfrm>
            <a:off x="8307883" y="4365104"/>
            <a:ext cx="2736306" cy="1477328"/>
          </a:xfrm>
          <a:prstGeom prst="rect">
            <a:avLst/>
          </a:prstGeom>
          <a:noFill/>
        </p:spPr>
        <p:txBody>
          <a:bodyPr wrap="square" rtlCol="0">
            <a:spAutoFit/>
          </a:bodyPr>
          <a:lstStyle/>
          <a:p>
            <a:pPr algn="ctr"/>
            <a:r>
              <a:rPr lang="cs-CZ" dirty="0" smtClean="0"/>
              <a:t>Autor: David Fiala</a:t>
            </a:r>
          </a:p>
          <a:p>
            <a:pPr algn="ctr"/>
            <a:r>
              <a:rPr lang="cs-CZ" dirty="0" smtClean="0"/>
              <a:t>„POCTA RUDOLFU STEINEROVI</a:t>
            </a:r>
            <a:r>
              <a:rPr lang="cs-CZ" dirty="0" smtClean="0"/>
              <a:t>“/</a:t>
            </a:r>
            <a:r>
              <a:rPr lang="de-DE" dirty="0"/>
              <a:t>„ZU EHREN VON RUDOLF STEINER </a:t>
            </a:r>
            <a:r>
              <a:rPr lang="de-DE" dirty="0" smtClean="0"/>
              <a:t>“</a:t>
            </a:r>
            <a:endParaRPr lang="cs-CZ" dirty="0"/>
          </a:p>
        </p:txBody>
      </p:sp>
    </p:spTree>
    <p:extLst>
      <p:ext uri="{BB962C8B-B14F-4D97-AF65-F5344CB8AC3E}">
        <p14:creationId xmlns:p14="http://schemas.microsoft.com/office/powerpoint/2010/main" val="801859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5014292" y="431800"/>
            <a:ext cx="5955651" cy="4581376"/>
          </a:xfrm>
        </p:spPr>
        <p:txBody>
          <a:bodyPr anchor="ctr">
            <a:normAutofit fontScale="90000"/>
          </a:bodyPr>
          <a:lstStyle/>
          <a:p>
            <a:pPr algn="ctr"/>
            <a:r>
              <a:rPr lang="cs-CZ" sz="3300" b="1" dirty="0" smtClean="0">
                <a:effectLst>
                  <a:outerShdw blurRad="38100" dist="38100" dir="2700000" algn="tl">
                    <a:srgbClr val="000000">
                      <a:alpha val="43137"/>
                    </a:srgbClr>
                  </a:outerShdw>
                </a:effectLst>
              </a:rPr>
              <a:t>Setkání rodáků, pamětníků a přátel krušnohorských obcí a měst v Lesné dne 28. 7. </a:t>
            </a:r>
            <a:r>
              <a:rPr lang="cs-CZ" sz="3300" b="1" dirty="0" smtClean="0">
                <a:effectLst>
                  <a:outerShdw blurRad="38100" dist="38100" dir="2700000" algn="tl">
                    <a:srgbClr val="000000">
                      <a:alpha val="43137"/>
                    </a:srgbClr>
                  </a:outerShdw>
                </a:effectLst>
              </a:rPr>
              <a:t>2017</a:t>
            </a:r>
            <a:br>
              <a:rPr lang="cs-CZ" sz="3300" b="1" dirty="0" smtClean="0">
                <a:effectLst>
                  <a:outerShdw blurRad="38100" dist="38100" dir="2700000" algn="tl">
                    <a:srgbClr val="000000">
                      <a:alpha val="43137"/>
                    </a:srgbClr>
                  </a:outerShdw>
                </a:effectLst>
              </a:rPr>
            </a:br>
            <a:r>
              <a:rPr lang="cs-CZ" sz="3300" b="1" dirty="0">
                <a:effectLst>
                  <a:outerShdw blurRad="38100" dist="38100" dir="2700000" algn="tl">
                    <a:srgbClr val="000000">
                      <a:alpha val="43137"/>
                    </a:srgbClr>
                  </a:outerShdw>
                </a:effectLst>
              </a:rPr>
              <a:t/>
            </a:r>
            <a:br>
              <a:rPr lang="cs-CZ" sz="3300" b="1" dirty="0">
                <a:effectLst>
                  <a:outerShdw blurRad="38100" dist="38100" dir="2700000" algn="tl">
                    <a:srgbClr val="000000">
                      <a:alpha val="43137"/>
                    </a:srgbClr>
                  </a:outerShdw>
                </a:effectLst>
              </a:rPr>
            </a:br>
            <a:r>
              <a:rPr lang="de-DE" sz="3300" b="1" dirty="0">
                <a:effectLst>
                  <a:outerShdw blurRad="38100" dist="38100" dir="2700000" algn="tl">
                    <a:srgbClr val="000000">
                      <a:alpha val="43137"/>
                    </a:srgbClr>
                  </a:outerShdw>
                </a:effectLst>
              </a:rPr>
              <a:t>Treffen der Landsleute, Zeitzeugen und Freunde der erzgebirgischen Gemeinden und Städte in Lesná am 28. </a:t>
            </a:r>
            <a:r>
              <a:rPr lang="de-DE" sz="3300" b="1" dirty="0">
                <a:effectLst>
                  <a:outerShdw blurRad="38100" dist="38100" dir="2700000" algn="tl">
                    <a:srgbClr val="000000">
                      <a:alpha val="43137"/>
                    </a:srgbClr>
                  </a:outerShdw>
                </a:effectLst>
              </a:rPr>
              <a:t>7. </a:t>
            </a:r>
            <a:r>
              <a:rPr lang="de-DE" sz="3300" b="1" dirty="0" smtClean="0">
                <a:effectLst>
                  <a:outerShdw blurRad="38100" dist="38100" dir="2700000" algn="tl">
                    <a:srgbClr val="000000">
                      <a:alpha val="43137"/>
                    </a:srgbClr>
                  </a:outerShdw>
                </a:effectLst>
              </a:rPr>
              <a:t>2017</a:t>
            </a:r>
            <a:r>
              <a:rPr lang="cs-CZ" sz="3300" b="1" dirty="0" smtClean="0">
                <a:effectLst>
                  <a:outerShdw blurRad="38100" dist="38100" dir="2700000" algn="tl">
                    <a:srgbClr val="000000">
                      <a:alpha val="43137"/>
                    </a:srgbClr>
                  </a:outerShdw>
                </a:effectLst>
              </a:rPr>
              <a:t> </a:t>
            </a:r>
            <a:r>
              <a:rPr lang="cs-CZ" sz="3300" b="1" dirty="0">
                <a:effectLst>
                  <a:outerShdw blurRad="38100" dist="38100" dir="2700000" algn="tl">
                    <a:srgbClr val="000000">
                      <a:alpha val="43137"/>
                    </a:srgbClr>
                  </a:outerShdw>
                </a:effectLst>
              </a:rPr>
              <a:t/>
            </a:r>
            <a:br>
              <a:rPr lang="cs-CZ" sz="3300" b="1" dirty="0">
                <a:effectLst>
                  <a:outerShdw blurRad="38100" dist="38100" dir="2700000" algn="tl">
                    <a:srgbClr val="000000">
                      <a:alpha val="43137"/>
                    </a:srgbClr>
                  </a:outerShdw>
                </a:effectLst>
              </a:rPr>
            </a:br>
            <a:r>
              <a:rPr lang="cs-CZ" sz="1200" b="1" dirty="0" smtClean="0">
                <a:effectLst>
                  <a:outerShdw blurRad="38100" dist="38100" dir="2700000" algn="tl">
                    <a:srgbClr val="000000">
                      <a:alpha val="43137"/>
                    </a:srgbClr>
                  </a:outerShdw>
                </a:effectLst>
              </a:rPr>
              <a:t/>
            </a:r>
            <a:br>
              <a:rPr lang="cs-CZ" sz="1200" b="1" dirty="0" smtClean="0">
                <a:effectLst>
                  <a:outerShdw blurRad="38100" dist="38100" dir="2700000" algn="tl">
                    <a:srgbClr val="000000">
                      <a:alpha val="43137"/>
                    </a:srgbClr>
                  </a:outerShdw>
                </a:effectLst>
              </a:rPr>
            </a:br>
            <a:r>
              <a:rPr lang="cs-CZ" sz="1200" b="1" dirty="0" smtClean="0">
                <a:effectLst>
                  <a:outerShdw blurRad="38100" dist="38100" dir="2700000" algn="tl">
                    <a:srgbClr val="000000">
                      <a:alpha val="43137"/>
                    </a:srgbClr>
                  </a:outerShdw>
                </a:effectLst>
              </a:rPr>
              <a:t/>
            </a:r>
            <a:br>
              <a:rPr lang="cs-CZ" sz="1200" b="1" dirty="0" smtClean="0">
                <a:effectLst>
                  <a:outerShdw blurRad="38100" dist="38100" dir="2700000" algn="tl">
                    <a:srgbClr val="000000">
                      <a:alpha val="43137"/>
                    </a:srgbClr>
                  </a:outerShdw>
                </a:effectLst>
              </a:rPr>
            </a:br>
            <a:endParaRPr lang="de-DE" sz="1800" dirty="0">
              <a:effectLst>
                <a:outerShdw blurRad="38100" dist="38100" dir="2700000" algn="tl">
                  <a:srgbClr val="000000">
                    <a:alpha val="43137"/>
                  </a:srgbClr>
                </a:outerShdw>
              </a:effectLst>
            </a:endParaRPr>
          </a:p>
        </p:txBody>
      </p:sp>
      <p:pic>
        <p:nvPicPr>
          <p:cNvPr id="6" name="Obrázek 5"/>
          <p:cNvPicPr>
            <a:picLocks noChangeAspect="1"/>
          </p:cNvPicPr>
          <p:nvPr/>
        </p:nvPicPr>
        <p:blipFill>
          <a:blip r:embed="rId3"/>
          <a:stretch>
            <a:fillRect/>
          </a:stretch>
        </p:blipFill>
        <p:spPr>
          <a:xfrm>
            <a:off x="405780" y="5705940"/>
            <a:ext cx="3619287" cy="775561"/>
          </a:xfrm>
          <a:prstGeom prst="rect">
            <a:avLst/>
          </a:prstGeom>
        </p:spPr>
      </p:pic>
      <p:pic>
        <p:nvPicPr>
          <p:cNvPr id="7" name="Obrázek 6"/>
          <p:cNvPicPr>
            <a:picLocks noChangeAspect="1"/>
          </p:cNvPicPr>
          <p:nvPr/>
        </p:nvPicPr>
        <p:blipFill>
          <a:blip r:embed="rId4"/>
          <a:stretch>
            <a:fillRect/>
          </a:stretch>
        </p:blipFill>
        <p:spPr>
          <a:xfrm>
            <a:off x="10774932" y="5729062"/>
            <a:ext cx="996734" cy="729318"/>
          </a:xfrm>
          <a:prstGeom prst="rect">
            <a:avLst/>
          </a:prstGeom>
        </p:spPr>
      </p:pic>
      <p:pic>
        <p:nvPicPr>
          <p:cNvPr id="9" name="Obráze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393" y="692696"/>
            <a:ext cx="4398597" cy="3456384"/>
          </a:xfrm>
          <a:prstGeom prst="rect">
            <a:avLst/>
          </a:prstGeom>
          <a:ln>
            <a:noFill/>
          </a:ln>
          <a:effectLst>
            <a:softEdge rad="112500"/>
          </a:effectLst>
        </p:spPr>
      </p:pic>
      <p:sp>
        <p:nvSpPr>
          <p:cNvPr id="4" name="TextovéPole 3"/>
          <p:cNvSpPr txBox="1"/>
          <p:nvPr/>
        </p:nvSpPr>
        <p:spPr>
          <a:xfrm>
            <a:off x="549796" y="4869160"/>
            <a:ext cx="10873208" cy="646331"/>
          </a:xfrm>
          <a:prstGeom prst="rect">
            <a:avLst/>
          </a:prstGeom>
          <a:noFill/>
        </p:spPr>
        <p:txBody>
          <a:bodyPr wrap="square" rtlCol="0">
            <a:spAutoFit/>
          </a:bodyPr>
          <a:lstStyle/>
          <a:p>
            <a:pPr algn="ctr"/>
            <a:r>
              <a:rPr lang="cs-CZ" dirty="0">
                <a:effectLst>
                  <a:outerShdw blurRad="38100" dist="38100" dir="2700000" algn="tl">
                    <a:srgbClr val="000000">
                      <a:alpha val="43137"/>
                    </a:srgbClr>
                  </a:outerShdw>
                </a:effectLst>
              </a:rPr>
              <a:t>Akce proběhla v rámci Krušnohorského sochařského sympozia</a:t>
            </a:r>
            <a:r>
              <a:rPr lang="cs-CZ" dirty="0" smtClean="0">
                <a:effectLst>
                  <a:outerShdw blurRad="38100" dist="38100" dir="2700000" algn="tl">
                    <a:srgbClr val="000000">
                      <a:alpha val="43137"/>
                    </a:srgbClr>
                  </a:outerShdw>
                </a:effectLst>
              </a:rPr>
              <a:t>.</a:t>
            </a:r>
          </a:p>
          <a:p>
            <a:pPr algn="ctr"/>
            <a:r>
              <a:rPr lang="de-DE" i="1" dirty="0"/>
              <a:t>Die Veranstaltung fand im Rahmen des Erzgebirgischen Bildhauersymposiums</a:t>
            </a:r>
            <a:r>
              <a:rPr lang="de-DE" dirty="0"/>
              <a:t>.</a:t>
            </a:r>
            <a:endParaRPr lang="cs-CZ" dirty="0"/>
          </a:p>
        </p:txBody>
      </p:sp>
    </p:spTree>
    <p:extLst>
      <p:ext uri="{BB962C8B-B14F-4D97-AF65-F5344CB8AC3E}">
        <p14:creationId xmlns:p14="http://schemas.microsoft.com/office/powerpoint/2010/main" val="3819877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ovéPole 3"/>
          <p:cNvSpPr txBox="1"/>
          <p:nvPr/>
        </p:nvSpPr>
        <p:spPr>
          <a:xfrm>
            <a:off x="1125860" y="764704"/>
            <a:ext cx="9865096" cy="400110"/>
          </a:xfrm>
          <a:prstGeom prst="rect">
            <a:avLst/>
          </a:prstGeom>
          <a:noFill/>
        </p:spPr>
        <p:txBody>
          <a:bodyPr wrap="square" rtlCol="0">
            <a:spAutoFit/>
          </a:bodyPr>
          <a:lstStyle/>
          <a:p>
            <a:pPr marL="285750" indent="-285750">
              <a:buFont typeface="Arial" panose="020B0604020202020204" pitchFamily="34" charset="0"/>
              <a:buChar char="•"/>
            </a:pPr>
            <a:endParaRPr lang="de-DE" sz="2000" dirty="0">
              <a:effectLst>
                <a:outerShdw blurRad="38100" dist="38100" dir="2700000" algn="tl">
                  <a:srgbClr val="000000">
                    <a:alpha val="43137"/>
                  </a:srgbClr>
                </a:outerShdw>
              </a:effectLst>
            </a:endParaRPr>
          </a:p>
        </p:txBody>
      </p:sp>
      <p:pic>
        <p:nvPicPr>
          <p:cNvPr id="7" name="Obrázek 6"/>
          <p:cNvPicPr>
            <a:picLocks noChangeAspect="1"/>
          </p:cNvPicPr>
          <p:nvPr/>
        </p:nvPicPr>
        <p:blipFill>
          <a:blip r:embed="rId3"/>
          <a:stretch>
            <a:fillRect/>
          </a:stretch>
        </p:blipFill>
        <p:spPr>
          <a:xfrm>
            <a:off x="405780" y="5682819"/>
            <a:ext cx="3619287" cy="775561"/>
          </a:xfrm>
          <a:prstGeom prst="rect">
            <a:avLst/>
          </a:prstGeom>
        </p:spPr>
      </p:pic>
      <p:pic>
        <p:nvPicPr>
          <p:cNvPr id="8" name="Obrázek 7"/>
          <p:cNvPicPr>
            <a:picLocks noChangeAspect="1"/>
          </p:cNvPicPr>
          <p:nvPr/>
        </p:nvPicPr>
        <p:blipFill>
          <a:blip r:embed="rId4"/>
          <a:stretch>
            <a:fillRect/>
          </a:stretch>
        </p:blipFill>
        <p:spPr>
          <a:xfrm>
            <a:off x="10774932" y="5729062"/>
            <a:ext cx="996734" cy="729318"/>
          </a:xfrm>
          <a:prstGeom prst="rect">
            <a:avLst/>
          </a:prstGeom>
        </p:spPr>
      </p:pic>
      <p:pic>
        <p:nvPicPr>
          <p:cNvPr id="5" name="Obrázek 4" descr="\\LESNA_SERVER\Dokumenty\PLAKÁTY\2017\lesna-starousedlici.jpg"/>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9875028">
            <a:off x="1052559" y="1137682"/>
            <a:ext cx="3042472" cy="4068000"/>
          </a:xfrm>
          <a:prstGeom prst="rect">
            <a:avLst/>
          </a:prstGeom>
          <a:noFill/>
          <a:ln>
            <a:noFill/>
          </a:ln>
        </p:spPr>
      </p:pic>
      <p:pic>
        <p:nvPicPr>
          <p:cNvPr id="6" name="Obrázek 5" descr="\\LESNA_SERVER\Dokumenty\PLAKÁTY\2017\lesna-starousedlici-DE.jpg"/>
          <p:cNvPicPr/>
          <p:nvPr/>
        </p:nvPicPr>
        <p:blipFill>
          <a:blip r:embed="rId6" cstate="print">
            <a:extLst>
              <a:ext uri="{28A0092B-C50C-407E-A947-70E740481C1C}">
                <a14:useLocalDpi xmlns:a14="http://schemas.microsoft.com/office/drawing/2010/main" val="0"/>
              </a:ext>
            </a:extLst>
          </a:blip>
          <a:srcRect/>
          <a:stretch>
            <a:fillRect/>
          </a:stretch>
        </p:blipFill>
        <p:spPr bwMode="auto">
          <a:xfrm rot="436744">
            <a:off x="2820991" y="533147"/>
            <a:ext cx="2880320" cy="4068000"/>
          </a:xfrm>
          <a:prstGeom prst="rect">
            <a:avLst/>
          </a:prstGeom>
          <a:noFill/>
          <a:ln>
            <a:noFill/>
          </a:ln>
        </p:spPr>
      </p:pic>
      <p:sp>
        <p:nvSpPr>
          <p:cNvPr id="2" name="TextovéPole 1"/>
          <p:cNvSpPr txBox="1"/>
          <p:nvPr/>
        </p:nvSpPr>
        <p:spPr>
          <a:xfrm>
            <a:off x="6058408" y="775395"/>
            <a:ext cx="5328592" cy="2646878"/>
          </a:xfrm>
          <a:prstGeom prst="rect">
            <a:avLst/>
          </a:prstGeom>
          <a:noFill/>
        </p:spPr>
        <p:txBody>
          <a:bodyPr wrap="square" rtlCol="0">
            <a:spAutoFit/>
          </a:bodyPr>
          <a:lstStyle/>
          <a:p>
            <a:r>
              <a:rPr lang="cs-CZ" sz="2400" b="1" dirty="0" smtClean="0"/>
              <a:t>Naše pozvání </a:t>
            </a:r>
            <a:r>
              <a:rPr lang="cs-CZ" sz="2400" b="1" dirty="0" smtClean="0"/>
              <a:t>přijali/</a:t>
            </a:r>
            <a:r>
              <a:rPr lang="de-DE" sz="2400" b="1" dirty="0"/>
              <a:t>Unserer Einladung folgten</a:t>
            </a:r>
            <a:r>
              <a:rPr lang="de-DE" sz="2400" b="1" dirty="0" smtClean="0"/>
              <a:t>:</a:t>
            </a:r>
            <a:endParaRPr lang="cs-CZ" sz="2400" b="1" dirty="0" smtClean="0"/>
          </a:p>
          <a:p>
            <a:endParaRPr lang="cs-CZ" dirty="0"/>
          </a:p>
          <a:p>
            <a:r>
              <a:rPr lang="cs-CZ" sz="1600" dirty="0" smtClean="0"/>
              <a:t>Henrichovi		Ing. Jan </a:t>
            </a:r>
            <a:r>
              <a:rPr lang="cs-CZ" sz="1600" dirty="0" err="1" smtClean="0"/>
              <a:t>Juřina</a:t>
            </a:r>
            <a:endParaRPr lang="cs-CZ" sz="1600" dirty="0" smtClean="0"/>
          </a:p>
          <a:p>
            <a:r>
              <a:rPr lang="cs-CZ" sz="1600" dirty="0" smtClean="0"/>
              <a:t>Královi			Hertlovi</a:t>
            </a:r>
          </a:p>
          <a:p>
            <a:r>
              <a:rPr lang="cs-CZ" sz="1600" dirty="0" smtClean="0"/>
              <a:t>Šafránkovi		Schindlerovi</a:t>
            </a:r>
          </a:p>
          <a:p>
            <a:r>
              <a:rPr lang="cs-CZ" sz="1600" dirty="0" smtClean="0"/>
              <a:t>Eva Větrovská 		</a:t>
            </a:r>
            <a:r>
              <a:rPr lang="cs-CZ" sz="1600" dirty="0" err="1" smtClean="0"/>
              <a:t>Mauovi</a:t>
            </a:r>
            <a:endParaRPr lang="cs-CZ" sz="1600" dirty="0" smtClean="0"/>
          </a:p>
          <a:p>
            <a:r>
              <a:rPr lang="cs-CZ" sz="1600" dirty="0" smtClean="0"/>
              <a:t>Miroslava Homolová	</a:t>
            </a:r>
            <a:r>
              <a:rPr lang="cs-CZ" sz="1600" dirty="0" smtClean="0"/>
              <a:t>	</a:t>
            </a:r>
            <a:r>
              <a:rPr lang="cs-CZ" sz="1600" dirty="0" err="1" smtClean="0"/>
              <a:t>Steffen</a:t>
            </a:r>
            <a:r>
              <a:rPr lang="cs-CZ" sz="1600" dirty="0" smtClean="0"/>
              <a:t> </a:t>
            </a:r>
            <a:r>
              <a:rPr lang="cs-CZ" sz="1600" dirty="0" smtClean="0"/>
              <a:t>Träger</a:t>
            </a:r>
          </a:p>
          <a:p>
            <a:r>
              <a:rPr lang="cs-CZ" sz="1600" dirty="0" smtClean="0"/>
              <a:t>Heinz Reichel		Thomas Lang</a:t>
            </a:r>
          </a:p>
        </p:txBody>
      </p:sp>
      <p:sp>
        <p:nvSpPr>
          <p:cNvPr id="11" name="TextovéPole 10"/>
          <p:cNvSpPr txBox="1"/>
          <p:nvPr/>
        </p:nvSpPr>
        <p:spPr>
          <a:xfrm>
            <a:off x="6058408" y="3360718"/>
            <a:ext cx="5328592" cy="2646878"/>
          </a:xfrm>
          <a:prstGeom prst="rect">
            <a:avLst/>
          </a:prstGeom>
          <a:noFill/>
        </p:spPr>
        <p:txBody>
          <a:bodyPr wrap="square" rtlCol="0">
            <a:spAutoFit/>
          </a:bodyPr>
          <a:lstStyle/>
          <a:p>
            <a:pPr algn="just"/>
            <a:r>
              <a:rPr lang="cs-CZ" sz="1600" dirty="0" smtClean="0"/>
              <a:t>Setkání bylo velkým přínosem pro realizaci projektu (příprava expozice, krušnohorské kroje, původní infrastruktura příhraničí na české a německé straně KH, získání dobových fotografií a jiných dokumentů atd.) </a:t>
            </a:r>
          </a:p>
          <a:p>
            <a:pPr algn="just"/>
            <a:endParaRPr lang="cs-CZ" sz="800" dirty="0"/>
          </a:p>
          <a:p>
            <a:pPr algn="just"/>
            <a:r>
              <a:rPr lang="de-DE" sz="1600" i="1" dirty="0"/>
              <a:t>Das Treffen war ein großer Beitrag zu der Realisierung der Projektes (Vorbereitung der Exposition, erzgebirgische Trachten, ursprüngliche Infrastruktur des Grenzgebietes beiderseits der Grenze des EG, Gewinnung von neuer Zeitfotos und anderer Dokumente usw.)</a:t>
            </a:r>
            <a:endParaRPr lang="cs-CZ" sz="1600" i="1" dirty="0" smtClean="0"/>
          </a:p>
          <a:p>
            <a:pPr algn="just"/>
            <a:endParaRPr lang="cs-CZ" sz="1400" dirty="0"/>
          </a:p>
        </p:txBody>
      </p:sp>
    </p:spTree>
    <p:extLst>
      <p:ext uri="{BB962C8B-B14F-4D97-AF65-F5344CB8AC3E}">
        <p14:creationId xmlns:p14="http://schemas.microsoft.com/office/powerpoint/2010/main" val="262381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36" y="548680"/>
            <a:ext cx="3360000" cy="2520000"/>
          </a:xfrm>
          <a:prstGeom prst="rect">
            <a:avLst/>
          </a:prstGeom>
          <a:ln>
            <a:noFill/>
          </a:ln>
          <a:effectLst>
            <a:softEdge rad="112500"/>
          </a:effectLst>
        </p:spPr>
      </p:pic>
      <p:pic>
        <p:nvPicPr>
          <p:cNvPr id="3" name="Obráze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38228" y="566986"/>
            <a:ext cx="3283618" cy="2520000"/>
          </a:xfrm>
          <a:prstGeom prst="rect">
            <a:avLst/>
          </a:prstGeom>
          <a:ln>
            <a:noFill/>
          </a:ln>
          <a:effectLst>
            <a:softEdge rad="112500"/>
          </a:effectLst>
        </p:spPr>
      </p:pic>
      <p:pic>
        <p:nvPicPr>
          <p:cNvPr id="8" name="Obrázek 7"/>
          <p:cNvPicPr>
            <a:picLocks noChangeAspect="1"/>
          </p:cNvPicPr>
          <p:nvPr/>
        </p:nvPicPr>
        <p:blipFill>
          <a:blip r:embed="rId4"/>
          <a:stretch>
            <a:fillRect/>
          </a:stretch>
        </p:blipFill>
        <p:spPr>
          <a:xfrm>
            <a:off x="405780" y="5705940"/>
            <a:ext cx="3619287" cy="775561"/>
          </a:xfrm>
          <a:prstGeom prst="rect">
            <a:avLst/>
          </a:prstGeom>
        </p:spPr>
      </p:pic>
      <p:pic>
        <p:nvPicPr>
          <p:cNvPr id="9" name="Obrázek 8"/>
          <p:cNvPicPr>
            <a:picLocks noChangeAspect="1"/>
          </p:cNvPicPr>
          <p:nvPr/>
        </p:nvPicPr>
        <p:blipFill>
          <a:blip r:embed="rId5"/>
          <a:stretch>
            <a:fillRect/>
          </a:stretch>
        </p:blipFill>
        <p:spPr>
          <a:xfrm>
            <a:off x="10774932" y="5729062"/>
            <a:ext cx="996734" cy="729318"/>
          </a:xfrm>
          <a:prstGeom prst="rect">
            <a:avLst/>
          </a:prstGeom>
        </p:spPr>
      </p:pic>
      <p:pic>
        <p:nvPicPr>
          <p:cNvPr id="10" name="Zástupný symbol pro obsah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10637" y="566986"/>
            <a:ext cx="3268878" cy="2520000"/>
          </a:xfrm>
          <a:prstGeom prst="rect">
            <a:avLst/>
          </a:prstGeom>
          <a:ln>
            <a:noFill/>
          </a:ln>
          <a:effectLst>
            <a:softEdge rad="112500"/>
          </a:effectLst>
        </p:spPr>
      </p:pic>
      <p:pic>
        <p:nvPicPr>
          <p:cNvPr id="2050" name="Picture 2" descr="\\LESNA_SERVER\Fotografie\Akce 2017 - Horský areál Lesná\2017-07-28 setkání rodáků na Lesné\P728002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2720"/>
          <a:stretch/>
        </p:blipFill>
        <p:spPr bwMode="auto">
          <a:xfrm>
            <a:off x="8110637" y="3219427"/>
            <a:ext cx="3268878" cy="252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1" name="Picture 3" descr="\\LESNA_SERVER\Fotografie\Akce 2017 - Horský areál Lesná\2017-07-28 setkání rodáků na Lesné\P7280024.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61561" y="3239990"/>
            <a:ext cx="3360285" cy="252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052" name="Picture 4" descr="\\LESNA_SERVER\Fotografie\Akce 2017 - Horský areál Lesná\2017-07-28 setkání rodáků na Lesné\P728004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7236" y="3185940"/>
            <a:ext cx="3360285" cy="252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0836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8883" y="404664"/>
            <a:ext cx="9751060" cy="1080120"/>
          </a:xfrm>
        </p:spPr>
        <p:txBody>
          <a:bodyPr>
            <a:normAutofit fontScale="90000"/>
          </a:bodyPr>
          <a:lstStyle/>
          <a:p>
            <a:pPr algn="ctr"/>
            <a:r>
              <a:rPr lang="cs-CZ" sz="4000" b="1" dirty="0" smtClean="0">
                <a:effectLst>
                  <a:outerShdw blurRad="38100" dist="38100" dir="2700000" algn="tl">
                    <a:srgbClr val="000000">
                      <a:alpha val="43137"/>
                    </a:srgbClr>
                  </a:outerShdw>
                </a:effectLst>
              </a:rPr>
              <a:t>Co nás ještě čeká?</a:t>
            </a:r>
            <a:br>
              <a:rPr lang="cs-CZ" sz="4000" b="1" dirty="0" smtClean="0">
                <a:effectLst>
                  <a:outerShdw blurRad="38100" dist="38100" dir="2700000" algn="tl">
                    <a:srgbClr val="000000">
                      <a:alpha val="43137"/>
                    </a:srgbClr>
                  </a:outerShdw>
                </a:effectLst>
              </a:rPr>
            </a:br>
            <a:r>
              <a:rPr lang="de-DE" sz="4000" b="1" dirty="0">
                <a:effectLst>
                  <a:outerShdw blurRad="38100" dist="38100" dir="2700000" algn="tl">
                    <a:srgbClr val="000000">
                      <a:alpha val="43137"/>
                    </a:srgbClr>
                  </a:outerShdw>
                </a:effectLst>
              </a:rPr>
              <a:t>Was </a:t>
            </a:r>
            <a:r>
              <a:rPr lang="de-DE" sz="4000" b="1" dirty="0">
                <a:effectLst>
                  <a:outerShdw blurRad="38100" dist="38100" dir="2700000" algn="tl">
                    <a:srgbClr val="000000">
                      <a:alpha val="43137"/>
                    </a:srgbClr>
                  </a:outerShdw>
                </a:effectLst>
              </a:rPr>
              <a:t>steht noch vor uns</a:t>
            </a:r>
            <a:r>
              <a:rPr lang="de-DE" sz="4000" b="1" dirty="0">
                <a:effectLst>
                  <a:outerShdw blurRad="38100" dist="38100" dir="2700000" algn="tl">
                    <a:srgbClr val="000000">
                      <a:alpha val="43137"/>
                    </a:srgbClr>
                  </a:outerShdw>
                </a:effectLst>
              </a:rPr>
              <a:t>?</a:t>
            </a:r>
            <a:endParaRPr lang="de-DE" sz="4000" b="1"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1218883" y="1600200"/>
            <a:ext cx="9751060" cy="3917032"/>
          </a:xfrm>
        </p:spPr>
        <p:txBody>
          <a:bodyPr>
            <a:normAutofit lnSpcReduction="10000"/>
          </a:bodyPr>
          <a:lstStyle/>
          <a:p>
            <a:pPr marL="457200" lvl="2" indent="-457200" algn="just">
              <a:buFont typeface="Wingdings" panose="05000000000000000000" pitchFamily="2" charset="2"/>
              <a:buChar char="Ø"/>
            </a:pPr>
            <a:r>
              <a:rPr lang="cs-CZ" sz="2000" dirty="0"/>
              <a:t>Dokončení stavby hrázděného </a:t>
            </a:r>
            <a:r>
              <a:rPr lang="cs-CZ" sz="2000" dirty="0" smtClean="0"/>
              <a:t>domu</a:t>
            </a:r>
          </a:p>
          <a:p>
            <a:pPr marL="0" lvl="2" indent="0" algn="just">
              <a:buNone/>
            </a:pPr>
            <a:r>
              <a:rPr lang="cs-CZ" sz="2000" dirty="0" smtClean="0"/>
              <a:t>        </a:t>
            </a:r>
            <a:r>
              <a:rPr lang="de-DE" sz="2000" i="1" dirty="0" smtClean="0"/>
              <a:t>Beendigung </a:t>
            </a:r>
            <a:r>
              <a:rPr lang="de-DE" sz="2000" i="1" dirty="0"/>
              <a:t>der Baumaßnahme Fachwerkhaus</a:t>
            </a:r>
            <a:endParaRPr lang="cs-CZ" sz="2000" i="1" dirty="0"/>
          </a:p>
          <a:p>
            <a:pPr marL="0" lvl="2" indent="0" algn="just">
              <a:buNone/>
            </a:pPr>
            <a:endParaRPr lang="cs-CZ" sz="800" dirty="0"/>
          </a:p>
          <a:p>
            <a:pPr marL="457200" lvl="2" indent="-457200" algn="just">
              <a:buFont typeface="Wingdings" panose="05000000000000000000" pitchFamily="2" charset="2"/>
              <a:buChar char="Ø"/>
            </a:pPr>
            <a:r>
              <a:rPr lang="cs-CZ" sz="2000" dirty="0"/>
              <a:t>Příprava nové expozice muzea (mobiliář + textová část</a:t>
            </a:r>
            <a:r>
              <a:rPr lang="cs-CZ" sz="2000" dirty="0" smtClean="0"/>
              <a:t>)</a:t>
            </a:r>
          </a:p>
          <a:p>
            <a:pPr marL="0" lvl="2" indent="0" algn="just">
              <a:buNone/>
            </a:pPr>
            <a:r>
              <a:rPr lang="cs-CZ" sz="2000" dirty="0" smtClean="0"/>
              <a:t>        V</a:t>
            </a:r>
            <a:r>
              <a:rPr lang="de-DE" sz="2000" i="1" dirty="0" err="1" smtClean="0"/>
              <a:t>orbereitung</a:t>
            </a:r>
            <a:r>
              <a:rPr lang="de-DE" sz="2000" i="1" dirty="0" smtClean="0"/>
              <a:t> </a:t>
            </a:r>
            <a:r>
              <a:rPr lang="de-DE" sz="2000" i="1" dirty="0"/>
              <a:t>der neuen Exposition (Möblierung, Textteil)</a:t>
            </a:r>
            <a:endParaRPr lang="cs-CZ" sz="2000" i="1" dirty="0"/>
          </a:p>
          <a:p>
            <a:pPr marL="457200" lvl="2" indent="-457200" algn="just">
              <a:buFont typeface="Wingdings" panose="05000000000000000000" pitchFamily="2" charset="2"/>
              <a:buChar char="Ø"/>
            </a:pPr>
            <a:endParaRPr lang="cs-CZ" sz="900" dirty="0" smtClean="0"/>
          </a:p>
          <a:p>
            <a:pPr marL="457200" lvl="2" indent="-457200" algn="just">
              <a:buFont typeface="Wingdings" panose="05000000000000000000" pitchFamily="2" charset="2"/>
              <a:buChar char="Ø"/>
            </a:pPr>
            <a:r>
              <a:rPr lang="cs-CZ" sz="2000" dirty="0" smtClean="0"/>
              <a:t>Natočení </a:t>
            </a:r>
            <a:r>
              <a:rPr lang="cs-CZ" sz="2000" dirty="0"/>
              <a:t>a zpracování „Virtuální „procházky“ z Lesné do Seiffenu</a:t>
            </a:r>
            <a:r>
              <a:rPr lang="cs-CZ" sz="2000" dirty="0" smtClean="0"/>
              <a:t>“</a:t>
            </a:r>
          </a:p>
          <a:p>
            <a:pPr marL="0" lvl="2" indent="0" algn="just">
              <a:buNone/>
            </a:pPr>
            <a:r>
              <a:rPr lang="cs-CZ" sz="2000" i="1" dirty="0"/>
              <a:t> </a:t>
            </a:r>
            <a:r>
              <a:rPr lang="cs-CZ" sz="2000" i="1" dirty="0" smtClean="0"/>
              <a:t>       </a:t>
            </a:r>
            <a:r>
              <a:rPr lang="de-DE" sz="2000" i="1" dirty="0" smtClean="0"/>
              <a:t>„</a:t>
            </a:r>
            <a:r>
              <a:rPr lang="de-DE" sz="2000" i="1" dirty="0"/>
              <a:t>Virtueller Spaziergang von Lesná nach Seiffen“ – Drehen und Nacharbeiten</a:t>
            </a:r>
            <a:endParaRPr lang="cs-CZ" sz="2000" i="1" dirty="0"/>
          </a:p>
          <a:p>
            <a:pPr marL="0" lvl="2" indent="0" algn="just">
              <a:buNone/>
            </a:pPr>
            <a:endParaRPr lang="cs-CZ" sz="900" dirty="0"/>
          </a:p>
          <a:p>
            <a:pPr marL="457200" lvl="2" indent="-457200" algn="just">
              <a:buFont typeface="Wingdings" panose="05000000000000000000" pitchFamily="2" charset="2"/>
              <a:buChar char="Ø"/>
            </a:pPr>
            <a:r>
              <a:rPr lang="cs-CZ" sz="2000" dirty="0"/>
              <a:t>Propojení stávajících turistických stezek mezi oběma muzei na Lesné a v </a:t>
            </a:r>
            <a:r>
              <a:rPr lang="cs-CZ" sz="2000" dirty="0" smtClean="0"/>
              <a:t>Seiffenu</a:t>
            </a:r>
          </a:p>
          <a:p>
            <a:pPr marL="0" lvl="2" indent="0" algn="just">
              <a:buNone/>
            </a:pPr>
            <a:r>
              <a:rPr lang="cs-CZ" sz="2000" i="1" dirty="0" smtClean="0"/>
              <a:t>        </a:t>
            </a:r>
            <a:r>
              <a:rPr lang="de-DE" sz="2000" i="1" dirty="0" smtClean="0"/>
              <a:t>Vernetzung </a:t>
            </a:r>
            <a:r>
              <a:rPr lang="de-DE" sz="2000" i="1" dirty="0"/>
              <a:t>bestehender Wanderwege zwischen den beiden Museen in Lesná </a:t>
            </a:r>
            <a:r>
              <a:rPr lang="de-DE" sz="2000" i="1" dirty="0" smtClean="0"/>
              <a:t>und</a:t>
            </a:r>
            <a:endParaRPr lang="cs-CZ" sz="2000" i="1" dirty="0" smtClean="0"/>
          </a:p>
          <a:p>
            <a:pPr marL="0" lvl="2" indent="0" algn="just">
              <a:buNone/>
            </a:pPr>
            <a:r>
              <a:rPr lang="cs-CZ" sz="2000" i="1" dirty="0"/>
              <a:t> </a:t>
            </a:r>
            <a:r>
              <a:rPr lang="cs-CZ" sz="2000" i="1" dirty="0" smtClean="0"/>
              <a:t>      </a:t>
            </a:r>
            <a:r>
              <a:rPr lang="de-DE" sz="2000" i="1" dirty="0" smtClean="0"/>
              <a:t> </a:t>
            </a:r>
            <a:r>
              <a:rPr lang="de-DE" sz="2000" i="1" dirty="0"/>
              <a:t>Seiffen</a:t>
            </a:r>
            <a:endParaRPr lang="cs-CZ" sz="2000" i="1" dirty="0"/>
          </a:p>
          <a:p>
            <a:pPr marL="0" lvl="2" indent="0" algn="just">
              <a:buNone/>
            </a:pPr>
            <a:endParaRPr lang="cs-CZ" dirty="0"/>
          </a:p>
          <a:p>
            <a:pPr marL="0" lvl="2" indent="0" algn="just">
              <a:buNone/>
            </a:pPr>
            <a:endParaRPr lang="cs-CZ" dirty="0" smtClean="0"/>
          </a:p>
          <a:p>
            <a:pPr marL="457200" lvl="2" indent="-457200" algn="just">
              <a:buFont typeface="Wingdings" panose="05000000000000000000" pitchFamily="2" charset="2"/>
              <a:buChar char="Ø"/>
            </a:pPr>
            <a:endParaRPr lang="cs-CZ" dirty="0"/>
          </a:p>
          <a:p>
            <a:endParaRPr lang="de-DE" dirty="0"/>
          </a:p>
        </p:txBody>
      </p:sp>
      <p:pic>
        <p:nvPicPr>
          <p:cNvPr id="6" name="Obrázek 5"/>
          <p:cNvPicPr>
            <a:picLocks noChangeAspect="1"/>
          </p:cNvPicPr>
          <p:nvPr/>
        </p:nvPicPr>
        <p:blipFill>
          <a:blip r:embed="rId2"/>
          <a:stretch>
            <a:fillRect/>
          </a:stretch>
        </p:blipFill>
        <p:spPr>
          <a:xfrm>
            <a:off x="405780" y="5682819"/>
            <a:ext cx="3619287" cy="775561"/>
          </a:xfrm>
          <a:prstGeom prst="rect">
            <a:avLst/>
          </a:prstGeom>
        </p:spPr>
      </p:pic>
      <p:pic>
        <p:nvPicPr>
          <p:cNvPr id="7" name="Obrázek 6"/>
          <p:cNvPicPr>
            <a:picLocks noChangeAspect="1"/>
          </p:cNvPicPr>
          <p:nvPr/>
        </p:nvPicPr>
        <p:blipFill>
          <a:blip r:embed="rId3"/>
          <a:stretch>
            <a:fillRect/>
          </a:stretch>
        </p:blipFill>
        <p:spPr>
          <a:xfrm>
            <a:off x="10774932" y="5729062"/>
            <a:ext cx="996734" cy="729318"/>
          </a:xfrm>
          <a:prstGeom prst="rect">
            <a:avLst/>
          </a:prstGeom>
        </p:spPr>
      </p:pic>
    </p:spTree>
    <p:extLst>
      <p:ext uri="{BB962C8B-B14F-4D97-AF65-F5344CB8AC3E}">
        <p14:creationId xmlns:p14="http://schemas.microsoft.com/office/powerpoint/2010/main" val="3642553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circle(in)">
                                      <p:cBhvr>
                                        <p:cTn id="18" dur="2000"/>
                                        <p:tgtEl>
                                          <p:spTgt spid="3">
                                            <p:txEl>
                                              <p:pRg st="3" end="3"/>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circle(in)">
                                      <p:cBhvr>
                                        <p:cTn id="21" dur="2000"/>
                                        <p:tgtEl>
                                          <p:spTgt spid="3">
                                            <p:txEl>
                                              <p:pRg st="4" end="4"/>
                                            </p:tx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animEffect transition="in" filter="circle(in)">
                                      <p:cBhvr>
                                        <p:cTn id="24" dur="2000"/>
                                        <p:tgtEl>
                                          <p:spTgt spid="3">
                                            <p:txEl>
                                              <p:pRg st="6" end="6"/>
                                            </p:tx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circle(in)">
                                      <p:cBhvr>
                                        <p:cTn id="27" dur="2000"/>
                                        <p:tgtEl>
                                          <p:spTgt spid="3">
                                            <p:txEl>
                                              <p:pRg st="7" end="7"/>
                                            </p:txEl>
                                          </p:spTgt>
                                        </p:tgtEl>
                                      </p:cBhvr>
                                    </p:animEffect>
                                  </p:childTnLst>
                                </p:cTn>
                              </p:par>
                              <p:par>
                                <p:cTn id="28" presetID="6" presetClass="entr" presetSubtype="16"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animEffect transition="in" filter="circle(in)">
                                      <p:cBhvr>
                                        <p:cTn id="30" dur="2000"/>
                                        <p:tgtEl>
                                          <p:spTgt spid="3">
                                            <p:txEl>
                                              <p:pRg st="9" end="9"/>
                                            </p:txEl>
                                          </p:spTgt>
                                        </p:tgtEl>
                                      </p:cBhvr>
                                    </p:animEffect>
                                  </p:childTnLst>
                                </p:cTn>
                              </p:par>
                              <p:par>
                                <p:cTn id="31" presetID="6" presetClass="entr" presetSubtype="16" fill="hold" grpId="0" nodeType="with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animEffect transition="in" filter="circle(in)">
                                      <p:cBhvr>
                                        <p:cTn id="33" dur="2000"/>
                                        <p:tgtEl>
                                          <p:spTgt spid="3">
                                            <p:txEl>
                                              <p:pRg st="10" end="10"/>
                                            </p:txEl>
                                          </p:spTgt>
                                        </p:tgtEl>
                                      </p:cBhvr>
                                    </p:animEffect>
                                  </p:childTnLst>
                                </p:cTn>
                              </p:par>
                              <p:par>
                                <p:cTn id="34" presetID="6" presetClass="entr" presetSubtype="16" fill="hold" grpId="0" nodeType="withEffect">
                                  <p:stCondLst>
                                    <p:cond delay="0"/>
                                  </p:stCondLst>
                                  <p:childTnLst>
                                    <p:set>
                                      <p:cBhvr>
                                        <p:cTn id="35" dur="1" fill="hold">
                                          <p:stCondLst>
                                            <p:cond delay="0"/>
                                          </p:stCondLst>
                                        </p:cTn>
                                        <p:tgtEl>
                                          <p:spTgt spid="3">
                                            <p:txEl>
                                              <p:pRg st="11" end="11"/>
                                            </p:txEl>
                                          </p:spTgt>
                                        </p:tgtEl>
                                        <p:attrNameLst>
                                          <p:attrName>style.visibility</p:attrName>
                                        </p:attrNameLst>
                                      </p:cBhvr>
                                      <p:to>
                                        <p:strVal val="visible"/>
                                      </p:to>
                                    </p:set>
                                    <p:animEffect transition="in" filter="circle(in)">
                                      <p:cBhvr>
                                        <p:cTn id="36" dur="20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8883" y="404664"/>
            <a:ext cx="9751060" cy="1080120"/>
          </a:xfrm>
        </p:spPr>
        <p:txBody>
          <a:bodyPr>
            <a:normAutofit fontScale="90000"/>
          </a:bodyPr>
          <a:lstStyle/>
          <a:p>
            <a:pPr algn="ctr"/>
            <a:r>
              <a:rPr lang="cs-CZ" sz="4000" b="1" dirty="0" smtClean="0">
                <a:effectLst>
                  <a:outerShdw blurRad="38100" dist="38100" dir="2700000" algn="tl">
                    <a:srgbClr val="000000">
                      <a:alpha val="43137"/>
                    </a:srgbClr>
                  </a:outerShdw>
                </a:effectLst>
              </a:rPr>
              <a:t>Co nás ještě čeká?</a:t>
            </a:r>
            <a:br>
              <a:rPr lang="cs-CZ" sz="4000" b="1" dirty="0" smtClean="0">
                <a:effectLst>
                  <a:outerShdw blurRad="38100" dist="38100" dir="2700000" algn="tl">
                    <a:srgbClr val="000000">
                      <a:alpha val="43137"/>
                    </a:srgbClr>
                  </a:outerShdw>
                </a:effectLst>
              </a:rPr>
            </a:br>
            <a:r>
              <a:rPr lang="de-DE" sz="4000" b="1" dirty="0">
                <a:effectLst>
                  <a:outerShdw blurRad="38100" dist="38100" dir="2700000" algn="tl">
                    <a:srgbClr val="000000">
                      <a:alpha val="43137"/>
                    </a:srgbClr>
                  </a:outerShdw>
                </a:effectLst>
              </a:rPr>
              <a:t>Was </a:t>
            </a:r>
            <a:r>
              <a:rPr lang="de-DE" sz="4000" b="1" dirty="0">
                <a:effectLst>
                  <a:outerShdw blurRad="38100" dist="38100" dir="2700000" algn="tl">
                    <a:srgbClr val="000000">
                      <a:alpha val="43137"/>
                    </a:srgbClr>
                  </a:outerShdw>
                </a:effectLst>
              </a:rPr>
              <a:t>steht noch vor uns</a:t>
            </a:r>
            <a:r>
              <a:rPr lang="de-DE" sz="4000" b="1" dirty="0">
                <a:effectLst>
                  <a:outerShdw blurRad="38100" dist="38100" dir="2700000" algn="tl">
                    <a:srgbClr val="000000">
                      <a:alpha val="43137"/>
                    </a:srgbClr>
                  </a:outerShdw>
                </a:effectLst>
              </a:rPr>
              <a:t>?</a:t>
            </a:r>
            <a:endParaRPr lang="de-DE" sz="4000" b="1" dirty="0">
              <a:effectLst>
                <a:outerShdw blurRad="38100" dist="38100" dir="2700000" algn="tl">
                  <a:srgbClr val="000000">
                    <a:alpha val="43137"/>
                  </a:srgbClr>
                </a:outerShdw>
              </a:effectLst>
            </a:endParaRPr>
          </a:p>
        </p:txBody>
      </p:sp>
      <p:sp>
        <p:nvSpPr>
          <p:cNvPr id="3" name="Zástupný symbol pro obsah 2"/>
          <p:cNvSpPr>
            <a:spLocks noGrp="1"/>
          </p:cNvSpPr>
          <p:nvPr>
            <p:ph idx="1"/>
          </p:nvPr>
        </p:nvSpPr>
        <p:spPr>
          <a:xfrm>
            <a:off x="1218883" y="1600200"/>
            <a:ext cx="9751060" cy="3917032"/>
          </a:xfrm>
        </p:spPr>
        <p:txBody>
          <a:bodyPr>
            <a:normAutofit/>
          </a:bodyPr>
          <a:lstStyle/>
          <a:p>
            <a:pPr marL="0" lvl="2" indent="0" algn="just">
              <a:buNone/>
            </a:pPr>
            <a:endParaRPr lang="cs-CZ" dirty="0"/>
          </a:p>
          <a:p>
            <a:pPr marL="457200" lvl="2" indent="-457200" algn="just">
              <a:buFont typeface="Wingdings" panose="05000000000000000000" pitchFamily="2" charset="2"/>
              <a:buChar char="Ø"/>
            </a:pPr>
            <a:r>
              <a:rPr lang="cs-CZ" sz="2000" dirty="0"/>
              <a:t>Příprava dalších akcí pro veřejnost, jež jsou v rámci projektu </a:t>
            </a:r>
            <a:r>
              <a:rPr lang="cs-CZ" sz="2000" dirty="0" smtClean="0"/>
              <a:t>plánovány</a:t>
            </a:r>
          </a:p>
          <a:p>
            <a:pPr marL="0" lvl="2" indent="0" algn="just">
              <a:buNone/>
            </a:pPr>
            <a:r>
              <a:rPr lang="cs-CZ" sz="2000" i="1" dirty="0" smtClean="0"/>
              <a:t>        </a:t>
            </a:r>
            <a:r>
              <a:rPr lang="de-DE" sz="2000" i="1" dirty="0" smtClean="0"/>
              <a:t>Vorbereitung </a:t>
            </a:r>
            <a:r>
              <a:rPr lang="de-DE" sz="2000" i="1" dirty="0"/>
              <a:t>weiterer im Projekt geplanten Veranstaltungen für die Öffentlichkeit</a:t>
            </a:r>
            <a:endParaRPr lang="cs-CZ" sz="2000" i="1" dirty="0"/>
          </a:p>
          <a:p>
            <a:pPr marL="0" lvl="2" indent="0" algn="just">
              <a:buNone/>
            </a:pPr>
            <a:endParaRPr lang="cs-CZ" sz="2000" dirty="0"/>
          </a:p>
          <a:p>
            <a:pPr marL="457200" lvl="2" indent="-457200" algn="just">
              <a:buFont typeface="Wingdings" panose="05000000000000000000" pitchFamily="2" charset="2"/>
              <a:buChar char="Ø"/>
            </a:pPr>
            <a:r>
              <a:rPr lang="cs-CZ" sz="2000" dirty="0"/>
              <a:t>Vytvoření nových webových stránek Krušnohorského </a:t>
            </a:r>
            <a:r>
              <a:rPr lang="cs-CZ" sz="2000" dirty="0" smtClean="0"/>
              <a:t>muzea</a:t>
            </a:r>
          </a:p>
          <a:p>
            <a:pPr marL="0" lvl="2" indent="0" algn="just">
              <a:buNone/>
            </a:pPr>
            <a:r>
              <a:rPr lang="cs-CZ" sz="2000" i="1" dirty="0"/>
              <a:t>        </a:t>
            </a:r>
            <a:r>
              <a:rPr lang="de-DE" sz="2000" i="1" dirty="0"/>
              <a:t>Gestaltung </a:t>
            </a:r>
            <a:r>
              <a:rPr lang="de-DE" sz="2000" i="1" dirty="0"/>
              <a:t>und Herstellung neuer Webseite des Erzgebirgischen Museums</a:t>
            </a:r>
            <a:endParaRPr lang="cs-CZ" sz="2000" i="1" dirty="0"/>
          </a:p>
          <a:p>
            <a:pPr marL="0" lvl="2" indent="0" algn="just">
              <a:buNone/>
            </a:pPr>
            <a:endParaRPr lang="cs-CZ" sz="2000" dirty="0" smtClean="0"/>
          </a:p>
          <a:p>
            <a:pPr marL="457200" lvl="2" indent="-457200" algn="just">
              <a:buFont typeface="Wingdings" panose="05000000000000000000" pitchFamily="2" charset="2"/>
              <a:buChar char="Ø"/>
            </a:pPr>
            <a:r>
              <a:rPr lang="cs-CZ" sz="2000" dirty="0" smtClean="0"/>
              <a:t>Příprava </a:t>
            </a:r>
            <a:r>
              <a:rPr lang="cs-CZ" sz="2000" dirty="0" smtClean="0"/>
              <a:t>tištěných propagační materiálů </a:t>
            </a:r>
            <a:r>
              <a:rPr lang="cs-CZ" sz="2000" dirty="0"/>
              <a:t>pro </a:t>
            </a:r>
            <a:r>
              <a:rPr lang="cs-CZ" sz="2000" dirty="0" smtClean="0"/>
              <a:t>turisty</a:t>
            </a:r>
          </a:p>
          <a:p>
            <a:pPr marL="0" lvl="2" indent="0" algn="just">
              <a:buNone/>
            </a:pPr>
            <a:r>
              <a:rPr lang="cs-CZ" sz="2000" dirty="0" smtClean="0"/>
              <a:t>        </a:t>
            </a:r>
            <a:r>
              <a:rPr lang="de-DE" sz="2000" i="1" dirty="0" smtClean="0"/>
              <a:t>Herstellung </a:t>
            </a:r>
            <a:r>
              <a:rPr lang="de-DE" sz="2000" i="1" dirty="0"/>
              <a:t>von Druckmaterialien für die Touristen</a:t>
            </a:r>
            <a:r>
              <a:rPr lang="de-DE" sz="2000" dirty="0"/>
              <a:t> </a:t>
            </a:r>
            <a:endParaRPr lang="cs-CZ" sz="2000" dirty="0"/>
          </a:p>
          <a:p>
            <a:pPr marL="0" lvl="2" indent="0" algn="just">
              <a:buNone/>
            </a:pPr>
            <a:endParaRPr lang="cs-CZ" dirty="0" smtClean="0"/>
          </a:p>
          <a:p>
            <a:pPr marL="457200" lvl="2" indent="-457200" algn="just">
              <a:buFont typeface="Wingdings" panose="05000000000000000000" pitchFamily="2" charset="2"/>
              <a:buChar char="Ø"/>
            </a:pPr>
            <a:endParaRPr lang="cs-CZ" dirty="0"/>
          </a:p>
          <a:p>
            <a:endParaRPr lang="de-DE" dirty="0"/>
          </a:p>
        </p:txBody>
      </p:sp>
      <p:pic>
        <p:nvPicPr>
          <p:cNvPr id="6" name="Obrázek 5"/>
          <p:cNvPicPr>
            <a:picLocks noChangeAspect="1"/>
          </p:cNvPicPr>
          <p:nvPr/>
        </p:nvPicPr>
        <p:blipFill>
          <a:blip r:embed="rId2"/>
          <a:stretch>
            <a:fillRect/>
          </a:stretch>
        </p:blipFill>
        <p:spPr>
          <a:xfrm>
            <a:off x="405780" y="5682819"/>
            <a:ext cx="3619287" cy="775561"/>
          </a:xfrm>
          <a:prstGeom prst="rect">
            <a:avLst/>
          </a:prstGeom>
        </p:spPr>
      </p:pic>
      <p:pic>
        <p:nvPicPr>
          <p:cNvPr id="7" name="Obrázek 6"/>
          <p:cNvPicPr>
            <a:picLocks noChangeAspect="1"/>
          </p:cNvPicPr>
          <p:nvPr/>
        </p:nvPicPr>
        <p:blipFill>
          <a:blip r:embed="rId3"/>
          <a:stretch>
            <a:fillRect/>
          </a:stretch>
        </p:blipFill>
        <p:spPr>
          <a:xfrm>
            <a:off x="10774932" y="5729062"/>
            <a:ext cx="996734" cy="729318"/>
          </a:xfrm>
          <a:prstGeom prst="rect">
            <a:avLst/>
          </a:prstGeom>
        </p:spPr>
      </p:pic>
    </p:spTree>
    <p:extLst>
      <p:ext uri="{BB962C8B-B14F-4D97-AF65-F5344CB8AC3E}">
        <p14:creationId xmlns:p14="http://schemas.microsoft.com/office/powerpoint/2010/main" val="4244167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circle(in)">
                                      <p:cBhvr>
                                        <p:cTn id="18" dur="2000"/>
                                        <p:tgtEl>
                                          <p:spTgt spid="3">
                                            <p:txEl>
                                              <p:pRg st="4" end="4"/>
                                            </p:txEl>
                                          </p:spTgt>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circle(in)">
                                      <p:cBhvr>
                                        <p:cTn id="21" dur="2000"/>
                                        <p:tgtEl>
                                          <p:spTgt spid="3">
                                            <p:txEl>
                                              <p:pRg st="5" end="5"/>
                                            </p:txEl>
                                          </p:spTgt>
                                        </p:tgtEl>
                                      </p:cBhvr>
                                    </p:animEffect>
                                  </p:childTnLst>
                                </p:cTn>
                              </p:par>
                              <p:par>
                                <p:cTn id="22" presetID="6" presetClass="entr" presetSubtype="16" fill="hold" grpId="0" nodeType="withEffect">
                                  <p:stCondLst>
                                    <p:cond delay="0"/>
                                  </p:stCondLst>
                                  <p:childTnLst>
                                    <p:set>
                                      <p:cBhvr>
                                        <p:cTn id="23" dur="1" fill="hold">
                                          <p:stCondLst>
                                            <p:cond delay="0"/>
                                          </p:stCondLst>
                                        </p:cTn>
                                        <p:tgtEl>
                                          <p:spTgt spid="3">
                                            <p:txEl>
                                              <p:pRg st="7" end="7"/>
                                            </p:txEl>
                                          </p:spTgt>
                                        </p:tgtEl>
                                        <p:attrNameLst>
                                          <p:attrName>style.visibility</p:attrName>
                                        </p:attrNameLst>
                                      </p:cBhvr>
                                      <p:to>
                                        <p:strVal val="visible"/>
                                      </p:to>
                                    </p:set>
                                    <p:animEffect transition="in" filter="circle(in)">
                                      <p:cBhvr>
                                        <p:cTn id="24" dur="2000"/>
                                        <p:tgtEl>
                                          <p:spTgt spid="3">
                                            <p:txEl>
                                              <p:pRg st="7" end="7"/>
                                            </p:txEl>
                                          </p:spTgt>
                                        </p:tgtEl>
                                      </p:cBhvr>
                                    </p:animEffect>
                                  </p:childTnLst>
                                </p:cTn>
                              </p:par>
                              <p:par>
                                <p:cTn id="25" presetID="6" presetClass="entr" presetSubtype="16"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circle(in)">
                                      <p:cBhvr>
                                        <p:cTn id="27"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8883" y="332656"/>
            <a:ext cx="9751060" cy="1440160"/>
          </a:xfrm>
        </p:spPr>
        <p:txBody>
          <a:bodyPr>
            <a:noAutofit/>
          </a:bodyPr>
          <a:lstStyle/>
          <a:p>
            <a:pPr algn="ctr"/>
            <a:r>
              <a:rPr lang="cs-CZ" sz="2800" b="1" dirty="0">
                <a:effectLst>
                  <a:outerShdw blurRad="38100" dist="38100" dir="2700000" algn="tl">
                    <a:srgbClr val="000000">
                      <a:alpha val="43137"/>
                    </a:srgbClr>
                  </a:outerShdw>
                </a:effectLst>
              </a:rPr>
              <a:t>Milníky projektu LP a jejich </a:t>
            </a:r>
            <a:r>
              <a:rPr lang="cs-CZ" sz="2800" b="1" dirty="0" smtClean="0">
                <a:effectLst>
                  <a:outerShdw blurRad="38100" dist="38100" dir="2700000" algn="tl">
                    <a:srgbClr val="000000">
                      <a:alpha val="43137"/>
                    </a:srgbClr>
                  </a:outerShdw>
                </a:effectLst>
              </a:rPr>
              <a:t>plnění</a:t>
            </a:r>
            <a:br>
              <a:rPr lang="cs-CZ" sz="2800" b="1" dirty="0" smtClean="0">
                <a:effectLst>
                  <a:outerShdw blurRad="38100" dist="38100" dir="2700000" algn="tl">
                    <a:srgbClr val="000000">
                      <a:alpha val="43137"/>
                    </a:srgbClr>
                  </a:outerShdw>
                </a:effectLst>
              </a:rPr>
            </a:br>
            <a:r>
              <a:rPr lang="de-DE" sz="2800" b="1" dirty="0">
                <a:effectLst>
                  <a:outerShdw blurRad="38100" dist="38100" dir="2700000" algn="tl">
                    <a:srgbClr val="000000">
                      <a:alpha val="43137"/>
                    </a:srgbClr>
                  </a:outerShdw>
                </a:effectLst>
              </a:rPr>
              <a:t>Meilensteine des Projektes bei LP und deren </a:t>
            </a:r>
            <a:r>
              <a:rPr lang="de-DE" sz="2800" b="1" dirty="0">
                <a:effectLst>
                  <a:outerShdw blurRad="38100" dist="38100" dir="2700000" algn="tl">
                    <a:srgbClr val="000000">
                      <a:alpha val="43137"/>
                    </a:srgbClr>
                  </a:outerShdw>
                </a:effectLst>
              </a:rPr>
              <a:t>Realisierung</a:t>
            </a:r>
            <a:endParaRPr lang="de-DE" sz="2800" b="1" dirty="0">
              <a:effectLst>
                <a:outerShdw blurRad="38100" dist="38100" dir="2700000" algn="tl">
                  <a:srgbClr val="000000">
                    <a:alpha val="43137"/>
                  </a:srgbClr>
                </a:outerShdw>
              </a:effectLst>
            </a:endParaRPr>
          </a:p>
        </p:txBody>
      </p:sp>
      <p:pic>
        <p:nvPicPr>
          <p:cNvPr id="7" name="Obrázek 6"/>
          <p:cNvPicPr>
            <a:picLocks noChangeAspect="1"/>
          </p:cNvPicPr>
          <p:nvPr/>
        </p:nvPicPr>
        <p:blipFill>
          <a:blip r:embed="rId2"/>
          <a:stretch>
            <a:fillRect/>
          </a:stretch>
        </p:blipFill>
        <p:spPr>
          <a:xfrm>
            <a:off x="405780" y="5682819"/>
            <a:ext cx="3619287" cy="775561"/>
          </a:xfrm>
          <a:prstGeom prst="rect">
            <a:avLst/>
          </a:prstGeom>
        </p:spPr>
      </p:pic>
      <p:pic>
        <p:nvPicPr>
          <p:cNvPr id="8" name="Obrázek 7"/>
          <p:cNvPicPr>
            <a:picLocks noChangeAspect="1"/>
          </p:cNvPicPr>
          <p:nvPr/>
        </p:nvPicPr>
        <p:blipFill>
          <a:blip r:embed="rId3"/>
          <a:stretch>
            <a:fillRect/>
          </a:stretch>
        </p:blipFill>
        <p:spPr>
          <a:xfrm>
            <a:off x="10774932" y="5729062"/>
            <a:ext cx="996734" cy="729318"/>
          </a:xfrm>
          <a:prstGeom prst="rect">
            <a:avLst/>
          </a:prstGeom>
        </p:spPr>
      </p:pic>
      <p:sp>
        <p:nvSpPr>
          <p:cNvPr id="9" name="TextovéPole 8"/>
          <p:cNvSpPr txBox="1"/>
          <p:nvPr/>
        </p:nvSpPr>
        <p:spPr>
          <a:xfrm>
            <a:off x="837828" y="1556792"/>
            <a:ext cx="10729192" cy="3801041"/>
          </a:xfrm>
          <a:prstGeom prst="rect">
            <a:avLst/>
          </a:prstGeom>
          <a:noFill/>
        </p:spPr>
        <p:txBody>
          <a:bodyPr wrap="square" rtlCol="0">
            <a:spAutoFit/>
          </a:bodyPr>
          <a:lstStyle/>
          <a:p>
            <a:pPr marL="457200" indent="-457200">
              <a:buFont typeface="Wingdings" panose="05000000000000000000" pitchFamily="2" charset="2"/>
              <a:buChar char="Ø"/>
            </a:pPr>
            <a:endParaRPr lang="cs-CZ" sz="900" dirty="0" smtClean="0"/>
          </a:p>
          <a:p>
            <a:pPr marL="457200" indent="-457200">
              <a:buFont typeface="Wingdings" panose="05000000000000000000" pitchFamily="2" charset="2"/>
              <a:buChar char="Ø"/>
            </a:pPr>
            <a:r>
              <a:rPr lang="cs-CZ" sz="2000" dirty="0" smtClean="0"/>
              <a:t>Výstavba </a:t>
            </a:r>
            <a:r>
              <a:rPr lang="cs-CZ" sz="2000" dirty="0" smtClean="0"/>
              <a:t>hrázděného domu</a:t>
            </a:r>
          </a:p>
          <a:p>
            <a:pPr lvl="0"/>
            <a:r>
              <a:rPr lang="cs-CZ" sz="2000" dirty="0" smtClean="0"/>
              <a:t>       </a:t>
            </a:r>
            <a:r>
              <a:rPr lang="de-DE" sz="2000" i="1" dirty="0" smtClean="0"/>
              <a:t>Neubau </a:t>
            </a:r>
            <a:r>
              <a:rPr lang="de-DE" sz="2000" i="1" dirty="0"/>
              <a:t>des Fachwerkhauses</a:t>
            </a:r>
            <a:endParaRPr lang="cs-CZ" sz="2000" i="1" dirty="0"/>
          </a:p>
          <a:p>
            <a:pPr marL="457200" indent="-457200">
              <a:buFont typeface="Wingdings" panose="05000000000000000000" pitchFamily="2" charset="2"/>
              <a:buChar char="Ø"/>
            </a:pPr>
            <a:endParaRPr lang="cs-CZ" sz="800" dirty="0" smtClean="0"/>
          </a:p>
          <a:p>
            <a:pPr marL="457200" indent="-457200">
              <a:buFont typeface="Wingdings" panose="05000000000000000000" pitchFamily="2" charset="2"/>
              <a:buChar char="Ø"/>
            </a:pPr>
            <a:r>
              <a:rPr lang="cs-CZ" sz="2000" dirty="0"/>
              <a:t>Organizace </a:t>
            </a:r>
            <a:r>
              <a:rPr lang="cs-CZ" sz="2000" dirty="0"/>
              <a:t>společných akcí pro veřejnost</a:t>
            </a:r>
          </a:p>
          <a:p>
            <a:r>
              <a:rPr lang="cs-CZ" sz="2000" dirty="0"/>
              <a:t>       </a:t>
            </a:r>
            <a:r>
              <a:rPr lang="de-DE" sz="2000" i="1" dirty="0" smtClean="0"/>
              <a:t>Organisierung </a:t>
            </a:r>
            <a:r>
              <a:rPr lang="de-DE" sz="2000" i="1" dirty="0"/>
              <a:t>gemeinsamer Veranstaltungen für die </a:t>
            </a:r>
            <a:r>
              <a:rPr lang="de-DE" sz="2000" i="1" dirty="0"/>
              <a:t>Öffentlichkeit</a:t>
            </a:r>
            <a:endParaRPr lang="cs-CZ" sz="2000" i="1" dirty="0"/>
          </a:p>
          <a:p>
            <a:pPr marL="457200" indent="-457200">
              <a:buFont typeface="Wingdings" panose="05000000000000000000" pitchFamily="2" charset="2"/>
              <a:buChar char="Ø"/>
            </a:pPr>
            <a:endParaRPr lang="cs-CZ" sz="800" dirty="0" smtClean="0"/>
          </a:p>
          <a:p>
            <a:pPr marL="457200" indent="-457200">
              <a:buFont typeface="Wingdings" panose="05000000000000000000" pitchFamily="2" charset="2"/>
              <a:buChar char="Ø"/>
            </a:pPr>
            <a:r>
              <a:rPr lang="cs-CZ" sz="2000" dirty="0"/>
              <a:t>Příprava </a:t>
            </a:r>
            <a:r>
              <a:rPr lang="cs-CZ" sz="2000" dirty="0"/>
              <a:t>expozice muzea</a:t>
            </a:r>
          </a:p>
          <a:p>
            <a:pPr lvl="0"/>
            <a:r>
              <a:rPr lang="cs-CZ" sz="2000" dirty="0"/>
              <a:t>       </a:t>
            </a:r>
            <a:r>
              <a:rPr lang="de-DE" sz="2000" i="1" dirty="0" smtClean="0"/>
              <a:t>Vorbereitung </a:t>
            </a:r>
            <a:r>
              <a:rPr lang="de-DE" sz="2000" i="1" dirty="0"/>
              <a:t>der Museumsexposition</a:t>
            </a:r>
            <a:endParaRPr lang="cs-CZ" sz="2000" i="1" dirty="0"/>
          </a:p>
          <a:p>
            <a:pPr marL="457200" indent="-457200">
              <a:buFont typeface="Wingdings" panose="05000000000000000000" pitchFamily="2" charset="2"/>
              <a:buChar char="Ø"/>
            </a:pPr>
            <a:endParaRPr lang="cs-CZ" sz="800" i="1" dirty="0" smtClean="0"/>
          </a:p>
          <a:p>
            <a:pPr marL="457200" indent="-457200">
              <a:buFont typeface="Wingdings" panose="05000000000000000000" pitchFamily="2" charset="2"/>
              <a:buChar char="Ø"/>
            </a:pPr>
            <a:r>
              <a:rPr lang="cs-CZ" sz="2000" dirty="0" smtClean="0"/>
              <a:t>Publicita - společná propagace projektu a jeho aktivit</a:t>
            </a:r>
          </a:p>
          <a:p>
            <a:pPr lvl="0"/>
            <a:r>
              <a:rPr lang="cs-CZ" sz="2000" i="1" dirty="0" smtClean="0"/>
              <a:t>       P</a:t>
            </a:r>
            <a:r>
              <a:rPr lang="de-DE" sz="2000" i="1" dirty="0" err="1" smtClean="0"/>
              <a:t>ublizität</a:t>
            </a:r>
            <a:r>
              <a:rPr lang="de-DE" sz="2000" i="1" dirty="0" smtClean="0"/>
              <a:t> – gemeinsame Werbung </a:t>
            </a:r>
            <a:r>
              <a:rPr lang="de-DE" sz="2000" i="1" dirty="0"/>
              <a:t>für das Projekt und dessen Aktivitäten </a:t>
            </a:r>
            <a:endParaRPr lang="cs-CZ" sz="2000" i="1" dirty="0"/>
          </a:p>
          <a:p>
            <a:pPr marL="457200" indent="-457200">
              <a:buFont typeface="Wingdings" panose="05000000000000000000" pitchFamily="2" charset="2"/>
              <a:buChar char="Ø"/>
            </a:pPr>
            <a:endParaRPr lang="cs-CZ" sz="800" dirty="0"/>
          </a:p>
          <a:p>
            <a:pPr marL="457200" indent="-457200">
              <a:buFont typeface="Wingdings" panose="05000000000000000000" pitchFamily="2" charset="2"/>
              <a:buChar char="Ø"/>
            </a:pPr>
            <a:r>
              <a:rPr lang="cs-CZ" sz="2000" dirty="0" smtClean="0"/>
              <a:t>Propojení turistických stezek na české a německé </a:t>
            </a:r>
            <a:r>
              <a:rPr lang="cs-CZ" sz="2000" dirty="0" smtClean="0"/>
              <a:t>straně</a:t>
            </a:r>
          </a:p>
          <a:p>
            <a:r>
              <a:rPr lang="cs-CZ" sz="2000" dirty="0" smtClean="0"/>
              <a:t>       </a:t>
            </a:r>
            <a:r>
              <a:rPr lang="de-DE" sz="2000" i="1" dirty="0" smtClean="0"/>
              <a:t>Vernetzung </a:t>
            </a:r>
            <a:r>
              <a:rPr lang="de-DE" sz="2000" i="1" dirty="0"/>
              <a:t>der Wanderwege auf der tschechischen und deutschen Seite </a:t>
            </a:r>
            <a:endParaRPr lang="cs-CZ" sz="2000" i="1" dirty="0"/>
          </a:p>
        </p:txBody>
      </p:sp>
    </p:spTree>
    <p:extLst>
      <p:ext uri="{BB962C8B-B14F-4D97-AF65-F5344CB8AC3E}">
        <p14:creationId xmlns:p14="http://schemas.microsoft.com/office/powerpoint/2010/main" val="915742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376792" y="1052737"/>
            <a:ext cx="9435241" cy="2160239"/>
          </a:xfrm>
        </p:spPr>
        <p:txBody>
          <a:bodyPr>
            <a:normAutofit/>
          </a:bodyPr>
          <a:lstStyle/>
          <a:p>
            <a:r>
              <a:rPr lang="cs-CZ" dirty="0" smtClean="0"/>
              <a:t>Děkuji za Vaši </a:t>
            </a:r>
            <a:r>
              <a:rPr lang="cs-CZ" dirty="0" smtClean="0"/>
              <a:t>pozornost</a:t>
            </a:r>
            <a:br>
              <a:rPr lang="cs-CZ" dirty="0" smtClean="0"/>
            </a:br>
            <a:r>
              <a:rPr lang="de-DE" dirty="0"/>
              <a:t>Danke für Ihre </a:t>
            </a:r>
            <a:r>
              <a:rPr lang="de-DE" dirty="0" smtClean="0"/>
              <a:t>Aufmerksamkeit</a:t>
            </a:r>
            <a:endParaRPr lang="de-DE" dirty="0"/>
          </a:p>
        </p:txBody>
      </p:sp>
      <p:sp>
        <p:nvSpPr>
          <p:cNvPr id="3" name="Podnadpis 2"/>
          <p:cNvSpPr>
            <a:spLocks noGrp="1"/>
          </p:cNvSpPr>
          <p:nvPr>
            <p:ph type="subTitle" idx="1"/>
          </p:nvPr>
        </p:nvSpPr>
        <p:spPr>
          <a:xfrm>
            <a:off x="765821" y="3356993"/>
            <a:ext cx="10046214" cy="1291208"/>
          </a:xfrm>
        </p:spPr>
        <p:txBody>
          <a:bodyPr>
            <a:normAutofit/>
          </a:bodyPr>
          <a:lstStyle/>
          <a:p>
            <a:r>
              <a:rPr lang="cs-CZ" dirty="0"/>
              <a:t>Antonín Herzán</a:t>
            </a:r>
            <a:endParaRPr lang="de-DE" dirty="0"/>
          </a:p>
          <a:p>
            <a:endParaRPr lang="cs-CZ" dirty="0" smtClean="0"/>
          </a:p>
          <a:p>
            <a:endParaRPr lang="cs-CZ" dirty="0"/>
          </a:p>
          <a:p>
            <a:r>
              <a:rPr lang="cs-CZ" dirty="0" smtClean="0"/>
              <a:t>Horský klub lesná v krušných horách, z. s.</a:t>
            </a:r>
          </a:p>
          <a:p>
            <a:endParaRPr lang="cs-CZ" dirty="0" smtClean="0"/>
          </a:p>
        </p:txBody>
      </p:sp>
    </p:spTree>
    <p:extLst>
      <p:ext uri="{BB962C8B-B14F-4D97-AF65-F5344CB8AC3E}">
        <p14:creationId xmlns:p14="http://schemas.microsoft.com/office/powerpoint/2010/main" val="1593574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fade">
                                      <p:cBhvr>
                                        <p:cTn id="21" dur="1000"/>
                                        <p:tgtEl>
                                          <p:spTgt spid="3">
                                            <p:txEl>
                                              <p:pRg st="3" end="3"/>
                                            </p:txEl>
                                          </p:spTgt>
                                        </p:tgtEl>
                                      </p:cBhvr>
                                    </p:animEffect>
                                    <p:anim calcmode="lin" valueType="num">
                                      <p:cBhvr>
                                        <p:cTn id="22"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sz="4400" b="1" dirty="0" smtClean="0">
                <a:effectLst>
                  <a:outerShdw blurRad="38100" dist="38100" dir="2700000" algn="tl">
                    <a:srgbClr val="000000">
                      <a:alpha val="43137"/>
                    </a:srgbClr>
                  </a:outerShdw>
                </a:effectLst>
              </a:rPr>
              <a:t/>
            </a:r>
            <a:br>
              <a:rPr lang="cs-CZ" sz="4400" b="1" dirty="0" smtClean="0">
                <a:effectLst>
                  <a:outerShdw blurRad="38100" dist="38100" dir="2700000" algn="tl">
                    <a:srgbClr val="000000">
                      <a:alpha val="43137"/>
                    </a:srgbClr>
                  </a:outerShdw>
                </a:effectLst>
              </a:rPr>
            </a:br>
            <a:r>
              <a:rPr lang="cs-CZ" sz="4400" b="1" dirty="0">
                <a:effectLst>
                  <a:outerShdw blurRad="38100" dist="38100" dir="2700000" algn="tl">
                    <a:srgbClr val="000000">
                      <a:alpha val="43137"/>
                    </a:srgbClr>
                  </a:outerShdw>
                </a:effectLst>
              </a:rPr>
              <a:t/>
            </a:r>
            <a:br>
              <a:rPr lang="cs-CZ" sz="4400" b="1" dirty="0">
                <a:effectLst>
                  <a:outerShdw blurRad="38100" dist="38100" dir="2700000" algn="tl">
                    <a:srgbClr val="000000">
                      <a:alpha val="43137"/>
                    </a:srgbClr>
                  </a:outerShdw>
                </a:effectLst>
              </a:rPr>
            </a:br>
            <a:r>
              <a:rPr lang="cs-CZ" sz="4400" b="1" dirty="0" smtClean="0">
                <a:effectLst>
                  <a:outerShdw blurRad="38100" dist="38100" dir="2700000" algn="tl">
                    <a:srgbClr val="000000">
                      <a:alpha val="43137"/>
                    </a:srgbClr>
                  </a:outerShdw>
                </a:effectLst>
              </a:rPr>
              <a:t/>
            </a:r>
            <a:br>
              <a:rPr lang="cs-CZ" sz="4400" b="1" dirty="0" smtClean="0">
                <a:effectLst>
                  <a:outerShdw blurRad="38100" dist="38100" dir="2700000" algn="tl">
                    <a:srgbClr val="000000">
                      <a:alpha val="43137"/>
                    </a:srgbClr>
                  </a:outerShdw>
                </a:effectLst>
              </a:rPr>
            </a:br>
            <a:r>
              <a:rPr lang="cs-CZ" sz="4400" b="1" dirty="0" smtClean="0">
                <a:effectLst>
                  <a:outerShdw blurRad="38100" dist="38100" dir="2700000" algn="tl">
                    <a:srgbClr val="000000">
                      <a:alpha val="43137"/>
                    </a:srgbClr>
                  </a:outerShdw>
                </a:effectLst>
              </a:rPr>
              <a:t>Financování projektu</a:t>
            </a:r>
            <a:r>
              <a:rPr lang="cs-CZ" sz="4400" b="1" dirty="0">
                <a:effectLst>
                  <a:outerShdw blurRad="38100" dist="38100" dir="2700000" algn="tl">
                    <a:srgbClr val="000000">
                      <a:alpha val="43137"/>
                    </a:srgbClr>
                  </a:outerShdw>
                </a:effectLst>
              </a:rPr>
              <a:t/>
            </a:r>
            <a:br>
              <a:rPr lang="cs-CZ" sz="4400" b="1" dirty="0">
                <a:effectLst>
                  <a:outerShdw blurRad="38100" dist="38100" dir="2700000" algn="tl">
                    <a:srgbClr val="000000">
                      <a:alpha val="43137"/>
                    </a:srgbClr>
                  </a:outerShdw>
                </a:effectLst>
              </a:rPr>
            </a:br>
            <a:r>
              <a:rPr lang="de-DE" sz="4400" b="1" dirty="0">
                <a:effectLst>
                  <a:outerShdw blurRad="38100" dist="38100" dir="2700000" algn="tl">
                    <a:srgbClr val="000000">
                      <a:alpha val="43137"/>
                    </a:srgbClr>
                  </a:outerShdw>
                </a:effectLst>
              </a:rPr>
              <a:t>F</a:t>
            </a:r>
            <a:r>
              <a:rPr lang="de-DE" sz="4400" b="1" dirty="0">
                <a:effectLst>
                  <a:outerShdw blurRad="38100" dist="38100" dir="2700000" algn="tl">
                    <a:srgbClr val="000000">
                      <a:alpha val="43137"/>
                    </a:srgbClr>
                  </a:outerShdw>
                </a:effectLst>
              </a:rPr>
              <a:t>inanzi</a:t>
            </a:r>
            <a:r>
              <a:rPr lang="de-DE" sz="4400" b="1" dirty="0">
                <a:effectLst>
                  <a:outerShdw blurRad="38100" dist="38100" dir="2700000" algn="tl">
                    <a:srgbClr val="000000">
                      <a:alpha val="43137"/>
                    </a:srgbClr>
                  </a:outerShdw>
                </a:effectLst>
              </a:rPr>
              <a:t>erung </a:t>
            </a:r>
            <a:r>
              <a:rPr lang="de-DE" sz="4400" b="1" dirty="0">
                <a:effectLst>
                  <a:outerShdw blurRad="38100" dist="38100" dir="2700000" algn="tl">
                    <a:srgbClr val="000000">
                      <a:alpha val="43137"/>
                    </a:srgbClr>
                  </a:outerShdw>
                </a:effectLst>
              </a:rPr>
              <a:t>des </a:t>
            </a:r>
            <a:r>
              <a:rPr lang="de-DE" sz="4400" b="1" dirty="0">
                <a:effectLst>
                  <a:outerShdw blurRad="38100" dist="38100" dir="2700000" algn="tl">
                    <a:srgbClr val="000000">
                      <a:alpha val="43137"/>
                    </a:srgbClr>
                  </a:outerShdw>
                </a:effectLst>
              </a:rPr>
              <a:t>Projektes</a:t>
            </a:r>
            <a:endParaRPr lang="cs-CZ" sz="4400" b="1" dirty="0">
              <a:effectLst>
                <a:outerShdw blurRad="38100" dist="38100" dir="2700000" algn="tl">
                  <a:srgbClr val="000000">
                    <a:alpha val="43137"/>
                  </a:srgbClr>
                </a:outerShdw>
              </a:effectLst>
            </a:endParaRPr>
          </a:p>
        </p:txBody>
      </p:sp>
      <p:pic>
        <p:nvPicPr>
          <p:cNvPr id="9" name="Obrázek 8"/>
          <p:cNvPicPr>
            <a:picLocks noChangeAspect="1"/>
          </p:cNvPicPr>
          <p:nvPr/>
        </p:nvPicPr>
        <p:blipFill>
          <a:blip r:embed="rId2"/>
          <a:stretch>
            <a:fillRect/>
          </a:stretch>
        </p:blipFill>
        <p:spPr>
          <a:xfrm>
            <a:off x="405780" y="5682819"/>
            <a:ext cx="3619287" cy="775561"/>
          </a:xfrm>
          <a:prstGeom prst="rect">
            <a:avLst/>
          </a:prstGeom>
        </p:spPr>
      </p:pic>
      <p:pic>
        <p:nvPicPr>
          <p:cNvPr id="10" name="Obrázek 9"/>
          <p:cNvPicPr>
            <a:picLocks noChangeAspect="1"/>
          </p:cNvPicPr>
          <p:nvPr/>
        </p:nvPicPr>
        <p:blipFill>
          <a:blip r:embed="rId3"/>
          <a:stretch>
            <a:fillRect/>
          </a:stretch>
        </p:blipFill>
        <p:spPr>
          <a:xfrm>
            <a:off x="10774932" y="5729062"/>
            <a:ext cx="996734" cy="729318"/>
          </a:xfrm>
          <a:prstGeom prst="rect">
            <a:avLst/>
          </a:prstGeom>
        </p:spPr>
      </p:pic>
      <p:sp>
        <p:nvSpPr>
          <p:cNvPr id="4" name="TextovéPole 3"/>
          <p:cNvSpPr txBox="1"/>
          <p:nvPr/>
        </p:nvSpPr>
        <p:spPr>
          <a:xfrm>
            <a:off x="1125860" y="1556792"/>
            <a:ext cx="10009112" cy="3893374"/>
          </a:xfrm>
          <a:prstGeom prst="rect">
            <a:avLst/>
          </a:prstGeom>
          <a:noFill/>
        </p:spPr>
        <p:txBody>
          <a:bodyPr wrap="square" rtlCol="0">
            <a:spAutoFit/>
          </a:bodyPr>
          <a:lstStyle/>
          <a:p>
            <a:pPr marL="457200" indent="-457200">
              <a:buFont typeface="Wingdings" panose="05000000000000000000" pitchFamily="2" charset="2"/>
              <a:buChar char="Ø"/>
            </a:pPr>
            <a:r>
              <a:rPr lang="cs-CZ" sz="2400" dirty="0"/>
              <a:t>ke dni 30. 6. 2017 bylo proinvestováno celkem </a:t>
            </a:r>
            <a:r>
              <a:rPr lang="cs-CZ" sz="2400" b="1" dirty="0"/>
              <a:t>119.709,02 €</a:t>
            </a:r>
          </a:p>
          <a:p>
            <a:pPr lvl="0"/>
            <a:r>
              <a:rPr lang="cs-CZ" sz="2400" dirty="0"/>
              <a:t>     </a:t>
            </a:r>
            <a:r>
              <a:rPr lang="de-DE" sz="2400" i="1" dirty="0" smtClean="0"/>
              <a:t>zum </a:t>
            </a:r>
            <a:r>
              <a:rPr lang="de-DE" sz="2400" i="1" dirty="0"/>
              <a:t>30.6.2017 wurde bereits </a:t>
            </a:r>
            <a:r>
              <a:rPr lang="de-DE" sz="2400" b="1" i="1" dirty="0"/>
              <a:t>119.709,02 € </a:t>
            </a:r>
            <a:r>
              <a:rPr lang="de-DE" sz="2400" i="1" dirty="0" smtClean="0"/>
              <a:t>insgesamt</a:t>
            </a:r>
            <a:r>
              <a:rPr lang="cs-CZ" sz="2400" i="1" dirty="0" smtClean="0"/>
              <a:t> i</a:t>
            </a:r>
            <a:r>
              <a:rPr lang="de-DE" sz="2400" i="1" dirty="0" err="1" smtClean="0"/>
              <a:t>nvestiert</a:t>
            </a:r>
            <a:endParaRPr lang="cs-CZ" sz="2400" i="1" dirty="0" smtClean="0"/>
          </a:p>
          <a:p>
            <a:pPr lvl="0"/>
            <a:endParaRPr lang="cs-CZ" sz="2400" i="1" dirty="0"/>
          </a:p>
          <a:p>
            <a:pPr marL="457200" indent="-457200">
              <a:buFont typeface="Wingdings" panose="05000000000000000000" pitchFamily="2" charset="2"/>
              <a:buChar char="Ø"/>
            </a:pPr>
            <a:endParaRPr lang="cs-CZ" sz="700" dirty="0"/>
          </a:p>
          <a:p>
            <a:pPr marL="457200" indent="-457200">
              <a:buFont typeface="Wingdings" panose="05000000000000000000" pitchFamily="2" charset="2"/>
              <a:buChar char="Ø"/>
            </a:pPr>
            <a:r>
              <a:rPr lang="cs-CZ" sz="2400" dirty="0"/>
              <a:t>v současné době je připravováno další vyúčtování výdajů projektu ve výši cca 128.310,- €, které bude ke kontrole dle čl. 23 předáno již 2. 10. 2017</a:t>
            </a:r>
          </a:p>
          <a:p>
            <a:pPr algn="just"/>
            <a:r>
              <a:rPr lang="cs-CZ" sz="2400" dirty="0"/>
              <a:t>     </a:t>
            </a:r>
            <a:r>
              <a:rPr lang="de-DE" sz="2400" i="1" dirty="0"/>
              <a:t>z.Z. läuft die Vorbereitung der </a:t>
            </a:r>
            <a:r>
              <a:rPr lang="de-DE" sz="2400" i="1" dirty="0" err="1"/>
              <a:t>nächten</a:t>
            </a:r>
            <a:r>
              <a:rPr lang="de-DE" sz="2400" i="1" dirty="0"/>
              <a:t> Kostenabrechnung in der </a:t>
            </a:r>
            <a:r>
              <a:rPr lang="de-DE" sz="2400" i="1" dirty="0" smtClean="0"/>
              <a:t>Höhe</a:t>
            </a:r>
            <a:endParaRPr lang="cs-CZ" sz="2400" i="1" dirty="0" smtClean="0"/>
          </a:p>
          <a:p>
            <a:pPr algn="just"/>
            <a:r>
              <a:rPr lang="cs-CZ" sz="2400" i="1" dirty="0"/>
              <a:t> </a:t>
            </a:r>
            <a:r>
              <a:rPr lang="cs-CZ" sz="2400" i="1" dirty="0" smtClean="0"/>
              <a:t> </a:t>
            </a:r>
            <a:r>
              <a:rPr lang="de-DE" sz="2400" i="1" dirty="0" smtClean="0"/>
              <a:t> </a:t>
            </a:r>
            <a:r>
              <a:rPr lang="cs-CZ" sz="2400" i="1" dirty="0" smtClean="0"/>
              <a:t>  </a:t>
            </a:r>
            <a:r>
              <a:rPr lang="de-DE" sz="2400" i="1" dirty="0" smtClean="0"/>
              <a:t>von </a:t>
            </a:r>
            <a:r>
              <a:rPr lang="de-DE" sz="2400" i="1" dirty="0"/>
              <a:t>ca. </a:t>
            </a:r>
            <a:r>
              <a:rPr lang="cs-CZ" sz="2400" i="1" dirty="0" smtClean="0"/>
              <a:t>128.310</a:t>
            </a:r>
            <a:r>
              <a:rPr lang="de-DE" sz="2400" i="1" dirty="0" smtClean="0"/>
              <a:t>,-</a:t>
            </a:r>
            <a:r>
              <a:rPr lang="de-DE" sz="2400" i="1" dirty="0"/>
              <a:t>€, die zur Kontrolle lt. </a:t>
            </a:r>
            <a:r>
              <a:rPr lang="de-DE" sz="2400" i="1" dirty="0"/>
              <a:t>Art. 23 bereits am 2. </a:t>
            </a:r>
            <a:r>
              <a:rPr lang="de-DE" sz="2400" i="1" dirty="0"/>
              <a:t>10. </a:t>
            </a:r>
            <a:r>
              <a:rPr lang="de-DE" sz="2400" i="1" dirty="0" smtClean="0"/>
              <a:t>2017</a:t>
            </a:r>
            <a:endParaRPr lang="cs-CZ" sz="2400" i="1" dirty="0" smtClean="0"/>
          </a:p>
          <a:p>
            <a:pPr algn="just"/>
            <a:r>
              <a:rPr lang="cs-CZ" sz="2400" i="1" dirty="0"/>
              <a:t> </a:t>
            </a:r>
            <a:r>
              <a:rPr lang="cs-CZ" sz="2400" i="1" dirty="0" smtClean="0"/>
              <a:t>    </a:t>
            </a:r>
            <a:r>
              <a:rPr lang="de-DE" sz="2400" i="1" dirty="0" smtClean="0"/>
              <a:t>abgegeben </a:t>
            </a:r>
            <a:r>
              <a:rPr lang="de-DE" sz="2400" i="1" dirty="0"/>
              <a:t>wird</a:t>
            </a:r>
            <a:endParaRPr lang="cs-CZ" sz="2400" i="1" dirty="0"/>
          </a:p>
          <a:p>
            <a:endParaRPr lang="cs-CZ" sz="2400" dirty="0"/>
          </a:p>
        </p:txBody>
      </p:sp>
    </p:spTree>
    <p:extLst>
      <p:ext uri="{BB962C8B-B14F-4D97-AF65-F5344CB8AC3E}">
        <p14:creationId xmlns:p14="http://schemas.microsoft.com/office/powerpoint/2010/main" val="9911555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8883" y="431800"/>
            <a:ext cx="9751060" cy="620936"/>
          </a:xfrm>
        </p:spPr>
        <p:txBody>
          <a:bodyPr>
            <a:noAutofit/>
          </a:bodyPr>
          <a:lstStyle/>
          <a:p>
            <a:pPr algn="ctr"/>
            <a:r>
              <a:rPr lang="cs-CZ" sz="2800" b="1" dirty="0" smtClean="0">
                <a:effectLst>
                  <a:outerShdw blurRad="38100" dist="38100" dir="2700000" algn="tl">
                    <a:srgbClr val="000000">
                      <a:alpha val="43137"/>
                    </a:srgbClr>
                  </a:outerShdw>
                </a:effectLst>
              </a:rPr>
              <a:t>Realizační tým </a:t>
            </a:r>
            <a:r>
              <a:rPr lang="cs-CZ" sz="2800" b="1" dirty="0" smtClean="0">
                <a:effectLst>
                  <a:outerShdw blurRad="38100" dist="38100" dir="2700000" algn="tl">
                    <a:srgbClr val="000000">
                      <a:alpha val="43137"/>
                    </a:srgbClr>
                  </a:outerShdw>
                </a:effectLst>
              </a:rPr>
              <a:t>projektu/</a:t>
            </a:r>
            <a:r>
              <a:rPr lang="de-DE" sz="2800" b="1" dirty="0">
                <a:effectLst>
                  <a:outerShdw blurRad="38100" dist="38100" dir="2700000" algn="tl">
                    <a:srgbClr val="000000">
                      <a:alpha val="43137"/>
                    </a:srgbClr>
                  </a:outerShdw>
                </a:effectLst>
              </a:rPr>
              <a:t>Realisationsteam im Projekt</a:t>
            </a:r>
          </a:p>
        </p:txBody>
      </p:sp>
      <p:sp>
        <p:nvSpPr>
          <p:cNvPr id="3" name="Zástupný symbol pro obsah 2"/>
          <p:cNvSpPr>
            <a:spLocks noGrp="1"/>
          </p:cNvSpPr>
          <p:nvPr>
            <p:ph sz="half" idx="1"/>
          </p:nvPr>
        </p:nvSpPr>
        <p:spPr>
          <a:xfrm>
            <a:off x="1218883" y="1196752"/>
            <a:ext cx="10054416" cy="4486067"/>
          </a:xfrm>
        </p:spPr>
        <p:txBody>
          <a:bodyPr>
            <a:normAutofit/>
          </a:bodyPr>
          <a:lstStyle/>
          <a:p>
            <a:pPr lvl="0">
              <a:lnSpc>
                <a:spcPct val="100000"/>
              </a:lnSpc>
              <a:spcBef>
                <a:spcPts val="600"/>
              </a:spcBef>
              <a:spcAft>
                <a:spcPts val="600"/>
              </a:spcAft>
              <a:buFont typeface="Wingdings" panose="05000000000000000000" pitchFamily="2" charset="2"/>
              <a:buChar char="Ø"/>
            </a:pPr>
            <a:r>
              <a:rPr lang="cs-CZ" sz="2000" b="1" dirty="0" smtClean="0"/>
              <a:t> </a:t>
            </a:r>
            <a:r>
              <a:rPr lang="cs-CZ" sz="2200" b="1" dirty="0" smtClean="0"/>
              <a:t>Antonín Herzán - </a:t>
            </a:r>
            <a:r>
              <a:rPr lang="cs-CZ" sz="2200" dirty="0" smtClean="0"/>
              <a:t>manažer </a:t>
            </a:r>
            <a:r>
              <a:rPr lang="cs-CZ" sz="2200" dirty="0" smtClean="0"/>
              <a:t>projektu/</a:t>
            </a:r>
            <a:r>
              <a:rPr lang="de-DE" sz="2200" i="1" dirty="0"/>
              <a:t>Projektmanager</a:t>
            </a:r>
            <a:endParaRPr lang="cs-CZ" sz="2200" i="1" dirty="0"/>
          </a:p>
          <a:p>
            <a:pPr>
              <a:lnSpc>
                <a:spcPct val="100000"/>
              </a:lnSpc>
              <a:spcBef>
                <a:spcPts val="600"/>
              </a:spcBef>
              <a:spcAft>
                <a:spcPts val="600"/>
              </a:spcAft>
              <a:buFont typeface="Wingdings" panose="05000000000000000000" pitchFamily="2" charset="2"/>
              <a:buChar char="Ø"/>
            </a:pPr>
            <a:r>
              <a:rPr lang="cs-CZ" sz="2200" b="1" dirty="0" smtClean="0"/>
              <a:t> </a:t>
            </a:r>
            <a:r>
              <a:rPr lang="cs-CZ" sz="2200" b="1" dirty="0" smtClean="0"/>
              <a:t>Jaroslava </a:t>
            </a:r>
            <a:r>
              <a:rPr lang="cs-CZ" sz="2200" b="1" dirty="0"/>
              <a:t>Pirichová - v</a:t>
            </a:r>
            <a:r>
              <a:rPr lang="cs-CZ" sz="2200" dirty="0"/>
              <a:t>ěcný a </a:t>
            </a:r>
            <a:r>
              <a:rPr lang="cs-CZ" sz="2200" dirty="0" smtClean="0"/>
              <a:t>finanční manažer </a:t>
            </a:r>
            <a:r>
              <a:rPr lang="cs-CZ" sz="2200" dirty="0" smtClean="0"/>
              <a:t>projektu/</a:t>
            </a:r>
            <a:r>
              <a:rPr lang="de-DE" sz="2200" i="1" dirty="0"/>
              <a:t>Sach- und Finanzmanager des Projektes</a:t>
            </a:r>
            <a:endParaRPr lang="cs-CZ" sz="2200" i="1" dirty="0"/>
          </a:p>
          <a:p>
            <a:pPr>
              <a:lnSpc>
                <a:spcPct val="100000"/>
              </a:lnSpc>
              <a:spcBef>
                <a:spcPts val="600"/>
              </a:spcBef>
              <a:spcAft>
                <a:spcPts val="600"/>
              </a:spcAft>
              <a:buFont typeface="Wingdings" panose="05000000000000000000" pitchFamily="2" charset="2"/>
              <a:buChar char="Ø"/>
            </a:pPr>
            <a:r>
              <a:rPr lang="cs-CZ" sz="2200" b="1" dirty="0" smtClean="0"/>
              <a:t> Mgr</a:t>
            </a:r>
            <a:r>
              <a:rPr lang="cs-CZ" sz="2200" b="1" dirty="0"/>
              <a:t>. Kateřina </a:t>
            </a:r>
            <a:r>
              <a:rPr lang="cs-CZ" sz="2200" b="1" dirty="0" smtClean="0"/>
              <a:t>Herzánová - </a:t>
            </a:r>
            <a:r>
              <a:rPr lang="cs-CZ" sz="2200" dirty="0" smtClean="0"/>
              <a:t>koordinátor </a:t>
            </a:r>
            <a:r>
              <a:rPr lang="cs-CZ" sz="2200" dirty="0"/>
              <a:t>aktivit, lektor, </a:t>
            </a:r>
            <a:r>
              <a:rPr lang="cs-CZ" sz="2200" dirty="0" smtClean="0"/>
              <a:t>pracovník </a:t>
            </a:r>
            <a:r>
              <a:rPr lang="cs-CZ" sz="2200" dirty="0"/>
              <a:t>pro </a:t>
            </a:r>
            <a:r>
              <a:rPr lang="cs-CZ" sz="2200" dirty="0" smtClean="0"/>
              <a:t> </a:t>
            </a:r>
            <a:r>
              <a:rPr lang="cs-CZ" sz="2200" dirty="0" smtClean="0"/>
              <a:t>publicitu/</a:t>
            </a:r>
            <a:r>
              <a:rPr lang="de-DE" sz="2200" i="1" dirty="0"/>
              <a:t>Koordinatorin der Aktivitäten, </a:t>
            </a:r>
            <a:r>
              <a:rPr lang="de-DE" sz="2200" i="1" dirty="0" smtClean="0"/>
              <a:t>Lektorin</a:t>
            </a:r>
            <a:r>
              <a:rPr lang="cs-CZ" sz="2200" i="1" dirty="0" smtClean="0"/>
              <a:t>, </a:t>
            </a:r>
            <a:r>
              <a:rPr lang="de-DE" sz="2200" i="1" dirty="0"/>
              <a:t>Publizitätsverantwortliche</a:t>
            </a:r>
            <a:endParaRPr lang="cs-CZ" sz="2200" i="1" dirty="0"/>
          </a:p>
          <a:p>
            <a:pPr lvl="0">
              <a:lnSpc>
                <a:spcPct val="100000"/>
              </a:lnSpc>
              <a:spcBef>
                <a:spcPts val="600"/>
              </a:spcBef>
              <a:spcAft>
                <a:spcPts val="600"/>
              </a:spcAft>
              <a:buFont typeface="Wingdings" panose="05000000000000000000" pitchFamily="2" charset="2"/>
              <a:buChar char="Ø"/>
            </a:pPr>
            <a:r>
              <a:rPr lang="cs-CZ" sz="2200" b="1" dirty="0"/>
              <a:t> Lucie </a:t>
            </a:r>
            <a:r>
              <a:rPr lang="cs-CZ" sz="2200" b="1" dirty="0"/>
              <a:t>Nořinská DiS.- </a:t>
            </a:r>
            <a:r>
              <a:rPr lang="cs-CZ" sz="2200" dirty="0"/>
              <a:t>koordinátor </a:t>
            </a:r>
            <a:r>
              <a:rPr lang="cs-CZ" sz="2200" dirty="0"/>
              <a:t>přeshraničních aktivit, </a:t>
            </a:r>
            <a:r>
              <a:rPr lang="cs-CZ" sz="2200" dirty="0"/>
              <a:t>průvodce/</a:t>
            </a:r>
            <a:r>
              <a:rPr lang="de-DE" sz="2200" i="1" dirty="0"/>
              <a:t>Koordinatorin der grenzüberschreitenden</a:t>
            </a:r>
            <a:r>
              <a:rPr lang="de-DE" sz="2200" b="1" i="1" dirty="0"/>
              <a:t> </a:t>
            </a:r>
            <a:r>
              <a:rPr lang="de-DE" sz="2200" i="1" dirty="0"/>
              <a:t>Aktivitäten, </a:t>
            </a:r>
            <a:r>
              <a:rPr lang="cs-CZ" sz="2200" i="1" dirty="0" smtClean="0"/>
              <a:t> </a:t>
            </a:r>
            <a:r>
              <a:rPr lang="de-DE" sz="2200" i="1" dirty="0" smtClean="0"/>
              <a:t>Gästeführerin</a:t>
            </a:r>
            <a:endParaRPr lang="cs-CZ" sz="2200" i="1" dirty="0" smtClean="0"/>
          </a:p>
          <a:p>
            <a:pPr>
              <a:lnSpc>
                <a:spcPct val="100000"/>
              </a:lnSpc>
              <a:spcBef>
                <a:spcPts val="600"/>
              </a:spcBef>
              <a:spcAft>
                <a:spcPts val="600"/>
              </a:spcAft>
              <a:buFont typeface="Wingdings" panose="05000000000000000000" pitchFamily="2" charset="2"/>
              <a:buChar char="Ø"/>
            </a:pPr>
            <a:r>
              <a:rPr lang="cs-CZ" sz="2200" b="1" dirty="0" smtClean="0"/>
              <a:t>Mgr</a:t>
            </a:r>
            <a:r>
              <a:rPr lang="cs-CZ" sz="2200" b="1" dirty="0"/>
              <a:t>. Michal Soukup </a:t>
            </a:r>
            <a:r>
              <a:rPr lang="cs-CZ" sz="2200" dirty="0" smtClean="0"/>
              <a:t>– odborný </a:t>
            </a:r>
            <a:r>
              <a:rPr lang="cs-CZ" sz="2200" dirty="0" smtClean="0"/>
              <a:t>konzultant/</a:t>
            </a:r>
            <a:r>
              <a:rPr lang="cs-CZ" sz="2200" i="1" dirty="0" err="1" smtClean="0"/>
              <a:t>Fachberater</a:t>
            </a:r>
            <a:endParaRPr lang="cs-CZ" sz="2200" i="1" dirty="0" smtClean="0"/>
          </a:p>
          <a:p>
            <a:pPr lvl="0">
              <a:lnSpc>
                <a:spcPct val="100000"/>
              </a:lnSpc>
              <a:spcBef>
                <a:spcPts val="600"/>
              </a:spcBef>
              <a:spcAft>
                <a:spcPts val="600"/>
              </a:spcAft>
              <a:buFont typeface="Wingdings" panose="05000000000000000000" pitchFamily="2" charset="2"/>
              <a:buChar char="Ø"/>
            </a:pPr>
            <a:r>
              <a:rPr lang="cs-CZ" sz="2200" b="1" dirty="0" smtClean="0"/>
              <a:t>Bc. Kamila Kučerová - </a:t>
            </a:r>
            <a:r>
              <a:rPr lang="cs-CZ" sz="2200" dirty="0" smtClean="0"/>
              <a:t>administrativní pracovník projektu, asistent manažera projektu/</a:t>
            </a:r>
            <a:r>
              <a:rPr lang="de-DE" sz="2200" dirty="0"/>
              <a:t>Administrative des Projektes, Assistentin des Projektmanagers</a:t>
            </a:r>
            <a:endParaRPr lang="cs-CZ" sz="2200" dirty="0"/>
          </a:p>
          <a:p>
            <a:pPr>
              <a:lnSpc>
                <a:spcPct val="100000"/>
              </a:lnSpc>
              <a:spcBef>
                <a:spcPts val="0"/>
              </a:spcBef>
              <a:spcAft>
                <a:spcPts val="1200"/>
              </a:spcAft>
              <a:buFont typeface="Wingdings" panose="05000000000000000000" pitchFamily="2" charset="2"/>
              <a:buChar char="Ø"/>
            </a:pPr>
            <a:endParaRPr lang="cs-CZ" sz="2000" dirty="0" smtClean="0"/>
          </a:p>
        </p:txBody>
      </p:sp>
      <p:pic>
        <p:nvPicPr>
          <p:cNvPr id="7" name="Obrázek 6"/>
          <p:cNvPicPr>
            <a:picLocks noChangeAspect="1"/>
          </p:cNvPicPr>
          <p:nvPr/>
        </p:nvPicPr>
        <p:blipFill>
          <a:blip r:embed="rId2"/>
          <a:stretch>
            <a:fillRect/>
          </a:stretch>
        </p:blipFill>
        <p:spPr>
          <a:xfrm>
            <a:off x="405780" y="5682819"/>
            <a:ext cx="3619287" cy="775561"/>
          </a:xfrm>
          <a:prstGeom prst="rect">
            <a:avLst/>
          </a:prstGeom>
        </p:spPr>
      </p:pic>
      <p:pic>
        <p:nvPicPr>
          <p:cNvPr id="8" name="Obrázek 7"/>
          <p:cNvPicPr>
            <a:picLocks noChangeAspect="1"/>
          </p:cNvPicPr>
          <p:nvPr/>
        </p:nvPicPr>
        <p:blipFill>
          <a:blip r:embed="rId3"/>
          <a:stretch>
            <a:fillRect/>
          </a:stretch>
        </p:blipFill>
        <p:spPr>
          <a:xfrm>
            <a:off x="10774932" y="5729062"/>
            <a:ext cx="996734" cy="729318"/>
          </a:xfrm>
          <a:prstGeom prst="rect">
            <a:avLst/>
          </a:prstGeom>
        </p:spPr>
      </p:pic>
    </p:spTree>
    <p:extLst>
      <p:ext uri="{BB962C8B-B14F-4D97-AF65-F5344CB8AC3E}">
        <p14:creationId xmlns:p14="http://schemas.microsoft.com/office/powerpoint/2010/main" val="2613218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1000"/>
                                        <p:tgtEl>
                                          <p:spTgt spid="3">
                                            <p:txEl>
                                              <p:pRg st="3" end="3"/>
                                            </p:txEl>
                                          </p:spTgt>
                                        </p:tgtEl>
                                      </p:cBhvr>
                                    </p:animEffect>
                                    <p:anim calcmode="lin" valueType="num">
                                      <p:cBhvr>
                                        <p:cTn id="36"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1000"/>
                                        <p:tgtEl>
                                          <p:spTgt spid="3">
                                            <p:txEl>
                                              <p:pRg st="4" end="4"/>
                                            </p:txEl>
                                          </p:spTgt>
                                        </p:tgtEl>
                                      </p:cBhvr>
                                    </p:animEffect>
                                    <p:anim calcmode="lin" valueType="num">
                                      <p:cBhvr>
                                        <p:cTn id="4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1000"/>
                                        <p:tgtEl>
                                          <p:spTgt spid="3">
                                            <p:txEl>
                                              <p:pRg st="5" end="5"/>
                                            </p:txEl>
                                          </p:spTgt>
                                        </p:tgtEl>
                                      </p:cBhvr>
                                    </p:animEffect>
                                    <p:anim calcmode="lin" valueType="num">
                                      <p:cBhvr>
                                        <p:cTn id="5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Nadpis 12"/>
          <p:cNvSpPr>
            <a:spLocks noGrp="1"/>
          </p:cNvSpPr>
          <p:nvPr>
            <p:ph type="title"/>
          </p:nvPr>
        </p:nvSpPr>
        <p:spPr/>
        <p:txBody>
          <a:bodyPr rtlCol="0">
            <a:normAutofit fontScale="90000"/>
          </a:bodyPr>
          <a:lstStyle/>
          <a:p>
            <a:pPr algn="ctr"/>
            <a:r>
              <a:rPr lang="cs-CZ" sz="4000" b="1" dirty="0" smtClean="0">
                <a:effectLst>
                  <a:outerShdw blurRad="38100" dist="38100" dir="2700000" algn="tl">
                    <a:srgbClr val="000000">
                      <a:alpha val="43137"/>
                    </a:srgbClr>
                  </a:outerShdw>
                </a:effectLst>
              </a:rPr>
              <a:t>Dosud realizované aktivity </a:t>
            </a:r>
            <a:r>
              <a:rPr lang="cs-CZ" sz="4000" b="1" dirty="0" smtClean="0">
                <a:effectLst>
                  <a:outerShdw blurRad="38100" dist="38100" dir="2700000" algn="tl">
                    <a:srgbClr val="000000">
                      <a:alpha val="43137"/>
                    </a:srgbClr>
                  </a:outerShdw>
                </a:effectLst>
              </a:rPr>
              <a:t>projektu</a:t>
            </a:r>
            <a:br>
              <a:rPr lang="cs-CZ" sz="4000" b="1" dirty="0" smtClean="0">
                <a:effectLst>
                  <a:outerShdw blurRad="38100" dist="38100" dir="2700000" algn="tl">
                    <a:srgbClr val="000000">
                      <a:alpha val="43137"/>
                    </a:srgbClr>
                  </a:outerShdw>
                </a:effectLst>
              </a:rPr>
            </a:br>
            <a:r>
              <a:rPr lang="de-DE" sz="4000" b="1" dirty="0">
                <a:effectLst>
                  <a:outerShdw blurRad="38100" dist="38100" dir="2700000" algn="tl">
                    <a:srgbClr val="000000">
                      <a:alpha val="43137"/>
                    </a:srgbClr>
                  </a:outerShdw>
                </a:effectLst>
              </a:rPr>
              <a:t>Bisher durchgeführte </a:t>
            </a:r>
            <a:r>
              <a:rPr lang="de-DE" sz="4000" b="1" dirty="0">
                <a:effectLst>
                  <a:outerShdw blurRad="38100" dist="38100" dir="2700000" algn="tl">
                    <a:srgbClr val="000000">
                      <a:alpha val="43137"/>
                    </a:srgbClr>
                  </a:outerShdw>
                </a:effectLst>
              </a:rPr>
              <a:t>Projektaktivitäten</a:t>
            </a:r>
            <a:endParaRPr lang="cs-CZ" sz="4000" b="1" dirty="0">
              <a:effectLst>
                <a:outerShdw blurRad="38100" dist="38100" dir="2700000" algn="tl">
                  <a:srgbClr val="000000">
                    <a:alpha val="43137"/>
                  </a:srgbClr>
                </a:outerShdw>
              </a:effectLst>
            </a:endParaRPr>
          </a:p>
        </p:txBody>
      </p:sp>
      <p:sp>
        <p:nvSpPr>
          <p:cNvPr id="14" name="Zástupný symbol pro obsah 13"/>
          <p:cNvSpPr>
            <a:spLocks noGrp="1"/>
          </p:cNvSpPr>
          <p:nvPr>
            <p:ph sz="half" idx="2"/>
          </p:nvPr>
        </p:nvSpPr>
        <p:spPr>
          <a:xfrm>
            <a:off x="1218883" y="2132856"/>
            <a:ext cx="4773956" cy="3937744"/>
          </a:xfrm>
        </p:spPr>
        <p:txBody>
          <a:bodyPr rtlCol="0">
            <a:normAutofit/>
          </a:bodyPr>
          <a:lstStyle/>
          <a:p>
            <a:pPr marL="457200" lvl="2" indent="-457200">
              <a:buFont typeface="Wingdings" panose="05000000000000000000" pitchFamily="2" charset="2"/>
              <a:buChar char="Ø"/>
            </a:pPr>
            <a:r>
              <a:rPr lang="cs-CZ" sz="2000" dirty="0"/>
              <a:t>Krušnohorské vánoce v </a:t>
            </a:r>
            <a:r>
              <a:rPr lang="cs-CZ" sz="2000" dirty="0" smtClean="0"/>
              <a:t>Lesné</a:t>
            </a:r>
          </a:p>
          <a:p>
            <a:pPr marL="0" lvl="2" indent="0">
              <a:buNone/>
            </a:pPr>
            <a:r>
              <a:rPr lang="cs-CZ" sz="2000" dirty="0" smtClean="0"/>
              <a:t>       </a:t>
            </a:r>
            <a:r>
              <a:rPr lang="de-DE" sz="2000" i="1" dirty="0" smtClean="0"/>
              <a:t>Erzgebirgische </a:t>
            </a:r>
            <a:r>
              <a:rPr lang="de-DE" sz="2000" i="1" dirty="0"/>
              <a:t>Weihnacht in Lesná</a:t>
            </a:r>
            <a:endParaRPr lang="cs-CZ" sz="2000" i="1" dirty="0"/>
          </a:p>
          <a:p>
            <a:pPr marL="457200" lvl="2" indent="-457200">
              <a:buFont typeface="Wingdings" panose="05000000000000000000" pitchFamily="2" charset="2"/>
              <a:buChar char="Ø"/>
            </a:pPr>
            <a:endParaRPr lang="cs-CZ" sz="2000" dirty="0" smtClean="0"/>
          </a:p>
          <a:p>
            <a:pPr marL="457200" lvl="2" indent="-457200">
              <a:buFont typeface="Wingdings" panose="05000000000000000000" pitchFamily="2" charset="2"/>
              <a:buChar char="Ø"/>
            </a:pPr>
            <a:r>
              <a:rPr lang="cs-CZ" sz="2000" dirty="0" smtClean="0"/>
              <a:t>Tříkrálová </a:t>
            </a:r>
            <a:r>
              <a:rPr lang="cs-CZ" sz="2000" dirty="0" smtClean="0"/>
              <a:t>nadílka</a:t>
            </a:r>
          </a:p>
          <a:p>
            <a:pPr marL="0" lvl="2" indent="0">
              <a:buNone/>
            </a:pPr>
            <a:r>
              <a:rPr lang="cs-CZ" sz="2000" i="1" dirty="0" smtClean="0"/>
              <a:t>       </a:t>
            </a:r>
            <a:r>
              <a:rPr lang="de-DE" sz="2000" i="1" dirty="0" smtClean="0"/>
              <a:t>Dreikönige-Bescherung</a:t>
            </a:r>
            <a:endParaRPr lang="cs-CZ" sz="2000" i="1" dirty="0"/>
          </a:p>
          <a:p>
            <a:pPr marL="457200" lvl="2" indent="-457200">
              <a:buFont typeface="Wingdings" panose="05000000000000000000" pitchFamily="2" charset="2"/>
              <a:buChar char="Ø"/>
            </a:pPr>
            <a:endParaRPr lang="cs-CZ" sz="2000" dirty="0" smtClean="0"/>
          </a:p>
          <a:p>
            <a:pPr marL="457200" lvl="2" indent="-457200">
              <a:buFont typeface="Wingdings" panose="05000000000000000000" pitchFamily="2" charset="2"/>
              <a:buChar char="Ø"/>
            </a:pPr>
            <a:r>
              <a:rPr lang="cs-CZ" sz="2000" dirty="0" smtClean="0"/>
              <a:t>Výstavba </a:t>
            </a:r>
            <a:r>
              <a:rPr lang="cs-CZ" sz="2000" dirty="0"/>
              <a:t>hrázděného </a:t>
            </a:r>
            <a:r>
              <a:rPr lang="cs-CZ" sz="2000" dirty="0" smtClean="0"/>
              <a:t>domu</a:t>
            </a:r>
          </a:p>
          <a:p>
            <a:pPr marL="0" lvl="2" indent="0">
              <a:buNone/>
            </a:pPr>
            <a:r>
              <a:rPr lang="cs-CZ" sz="2000" dirty="0" smtClean="0"/>
              <a:t>       </a:t>
            </a:r>
            <a:r>
              <a:rPr lang="de-DE" sz="2000" i="1" dirty="0" smtClean="0"/>
              <a:t>Bau </a:t>
            </a:r>
            <a:r>
              <a:rPr lang="de-DE" sz="2000" i="1" dirty="0"/>
              <a:t>des Fachwerkhauses</a:t>
            </a:r>
            <a:endParaRPr lang="cs-CZ" sz="2000" i="1" dirty="0"/>
          </a:p>
          <a:p>
            <a:pPr marL="0" lvl="2" indent="0">
              <a:buNone/>
            </a:pPr>
            <a:endParaRPr lang="cs-CZ" sz="2000" dirty="0" smtClean="0"/>
          </a:p>
          <a:p>
            <a:pPr marL="457200" lvl="2" indent="-457200">
              <a:buFont typeface="Wingdings" panose="05000000000000000000" pitchFamily="2" charset="2"/>
              <a:buChar char="Ø"/>
            </a:pPr>
            <a:endParaRPr lang="cs-CZ" sz="2600" dirty="0"/>
          </a:p>
          <a:p>
            <a:pPr marL="457200" lvl="2" indent="-457200">
              <a:buFont typeface="Wingdings" panose="05000000000000000000" pitchFamily="2" charset="2"/>
              <a:buChar char="Ø"/>
            </a:pPr>
            <a:endParaRPr lang="cs-CZ" sz="2600" dirty="0" smtClean="0"/>
          </a:p>
        </p:txBody>
      </p:sp>
      <p:sp>
        <p:nvSpPr>
          <p:cNvPr id="4" name="Zástupný symbol pro obsah 3"/>
          <p:cNvSpPr>
            <a:spLocks noGrp="1"/>
          </p:cNvSpPr>
          <p:nvPr>
            <p:ph sz="quarter" idx="4"/>
          </p:nvPr>
        </p:nvSpPr>
        <p:spPr>
          <a:xfrm>
            <a:off x="6195986" y="1988840"/>
            <a:ext cx="4773956" cy="4081760"/>
          </a:xfrm>
        </p:spPr>
        <p:txBody>
          <a:bodyPr>
            <a:normAutofit/>
          </a:bodyPr>
          <a:lstStyle/>
          <a:p>
            <a:pPr marL="457200" lvl="2" indent="-457200">
              <a:buFont typeface="Wingdings" panose="05000000000000000000" pitchFamily="2" charset="2"/>
              <a:buChar char="Ø"/>
            </a:pPr>
            <a:r>
              <a:rPr lang="cs-CZ" sz="2000" dirty="0" smtClean="0"/>
              <a:t>Setkání rodáků, pamětníků a přátel </a:t>
            </a:r>
            <a:r>
              <a:rPr lang="cs-CZ" sz="2000" dirty="0"/>
              <a:t>Krušných hor</a:t>
            </a:r>
          </a:p>
          <a:p>
            <a:pPr marL="0" lvl="2" indent="0">
              <a:buNone/>
            </a:pPr>
            <a:r>
              <a:rPr lang="cs-CZ" sz="2000" dirty="0"/>
              <a:t> </a:t>
            </a:r>
            <a:r>
              <a:rPr lang="cs-CZ" sz="2000" dirty="0"/>
              <a:t>      </a:t>
            </a:r>
            <a:r>
              <a:rPr lang="de-DE" sz="2000" dirty="0"/>
              <a:t>Treffen </a:t>
            </a:r>
            <a:r>
              <a:rPr lang="de-DE" sz="2000" i="1" dirty="0"/>
              <a:t>der Landsleute, </a:t>
            </a:r>
            <a:r>
              <a:rPr lang="de-DE" sz="2000" i="1" dirty="0" smtClean="0"/>
              <a:t>Zeitzeugen</a:t>
            </a:r>
            <a:endParaRPr lang="cs-CZ" sz="2000" i="1" dirty="0" smtClean="0"/>
          </a:p>
          <a:p>
            <a:pPr marL="0" lvl="2" indent="0">
              <a:lnSpc>
                <a:spcPct val="100000"/>
              </a:lnSpc>
              <a:spcBef>
                <a:spcPts val="0"/>
              </a:spcBef>
              <a:buNone/>
            </a:pPr>
            <a:r>
              <a:rPr lang="cs-CZ" sz="2000" i="1" dirty="0" smtClean="0"/>
              <a:t>       </a:t>
            </a:r>
            <a:r>
              <a:rPr lang="de-DE" sz="2000" i="1" dirty="0" smtClean="0"/>
              <a:t>und </a:t>
            </a:r>
            <a:r>
              <a:rPr lang="de-DE" sz="2000" i="1" dirty="0"/>
              <a:t>Freunde des Erzgebirges</a:t>
            </a:r>
            <a:endParaRPr lang="cs-CZ" sz="2000" i="1" dirty="0"/>
          </a:p>
          <a:p>
            <a:pPr marL="0" lvl="2" indent="0">
              <a:lnSpc>
                <a:spcPct val="100000"/>
              </a:lnSpc>
              <a:spcBef>
                <a:spcPts val="0"/>
              </a:spcBef>
              <a:buNone/>
            </a:pPr>
            <a:endParaRPr lang="cs-CZ" sz="1200" dirty="0" smtClean="0"/>
          </a:p>
          <a:p>
            <a:pPr marL="457200" lvl="2" indent="-457200">
              <a:buFont typeface="Wingdings" panose="05000000000000000000" pitchFamily="2" charset="2"/>
              <a:buChar char="Ø"/>
            </a:pPr>
            <a:r>
              <a:rPr lang="cs-CZ" sz="2000" dirty="0" smtClean="0"/>
              <a:t>Sochařské sympozium</a:t>
            </a:r>
          </a:p>
          <a:p>
            <a:pPr marL="0" lvl="2" indent="0">
              <a:buNone/>
            </a:pPr>
            <a:r>
              <a:rPr lang="cs-CZ" sz="2000" dirty="0" smtClean="0"/>
              <a:t>       </a:t>
            </a:r>
            <a:r>
              <a:rPr lang="de-DE" sz="2000" i="1" dirty="0"/>
              <a:t>Bildhauersymposium</a:t>
            </a:r>
            <a:endParaRPr lang="cs-CZ" sz="2000" i="1" dirty="0"/>
          </a:p>
          <a:p>
            <a:pPr marL="0" lvl="2" indent="0">
              <a:buNone/>
            </a:pPr>
            <a:endParaRPr lang="cs-CZ" sz="1200" dirty="0"/>
          </a:p>
          <a:p>
            <a:pPr marL="457200" lvl="2" indent="-457200">
              <a:buFont typeface="Wingdings" panose="05000000000000000000" pitchFamily="2" charset="2"/>
              <a:buChar char="Ø"/>
            </a:pPr>
            <a:r>
              <a:rPr lang="cs-CZ" sz="2000" dirty="0"/>
              <a:t>Výroba </a:t>
            </a:r>
            <a:r>
              <a:rPr lang="cs-CZ" sz="2000" dirty="0" smtClean="0"/>
              <a:t>krojů</a:t>
            </a:r>
          </a:p>
          <a:p>
            <a:pPr marL="0" lvl="2" indent="0">
              <a:buNone/>
            </a:pPr>
            <a:r>
              <a:rPr lang="cs-CZ" sz="2000" i="1" dirty="0" smtClean="0"/>
              <a:t>       </a:t>
            </a:r>
            <a:r>
              <a:rPr lang="de-DE" sz="2000" i="1" dirty="0" smtClean="0"/>
              <a:t>Herstellung </a:t>
            </a:r>
            <a:r>
              <a:rPr lang="de-DE" sz="2000" i="1" dirty="0"/>
              <a:t>von Trachten</a:t>
            </a:r>
            <a:endParaRPr lang="cs-CZ" sz="2000" i="1" dirty="0"/>
          </a:p>
          <a:p>
            <a:pPr marL="457200" lvl="2" indent="-457200">
              <a:buFont typeface="Wingdings" panose="05000000000000000000" pitchFamily="2" charset="2"/>
              <a:buChar char="Ø"/>
            </a:pPr>
            <a:endParaRPr lang="cs-CZ" sz="2000" dirty="0"/>
          </a:p>
        </p:txBody>
      </p:sp>
      <p:pic>
        <p:nvPicPr>
          <p:cNvPr id="6" name="Obrázek 5"/>
          <p:cNvPicPr>
            <a:picLocks noChangeAspect="1"/>
          </p:cNvPicPr>
          <p:nvPr/>
        </p:nvPicPr>
        <p:blipFill>
          <a:blip r:embed="rId3"/>
          <a:stretch>
            <a:fillRect/>
          </a:stretch>
        </p:blipFill>
        <p:spPr>
          <a:xfrm>
            <a:off x="405780" y="5682819"/>
            <a:ext cx="3619287" cy="775561"/>
          </a:xfrm>
          <a:prstGeom prst="rect">
            <a:avLst/>
          </a:prstGeom>
        </p:spPr>
      </p:pic>
      <p:pic>
        <p:nvPicPr>
          <p:cNvPr id="7" name="Obrázek 6"/>
          <p:cNvPicPr>
            <a:picLocks noChangeAspect="1"/>
          </p:cNvPicPr>
          <p:nvPr/>
        </p:nvPicPr>
        <p:blipFill>
          <a:blip r:embed="rId4"/>
          <a:stretch>
            <a:fillRect/>
          </a:stretch>
        </p:blipFill>
        <p:spPr>
          <a:xfrm>
            <a:off x="10774932" y="5729062"/>
            <a:ext cx="996734" cy="729318"/>
          </a:xfrm>
          <a:prstGeom prst="rect">
            <a:avLst/>
          </a:prstGeom>
        </p:spPr>
      </p:pic>
    </p:spTree>
    <p:extLst>
      <p:ext uri="{BB962C8B-B14F-4D97-AF65-F5344CB8AC3E}">
        <p14:creationId xmlns:p14="http://schemas.microsoft.com/office/powerpoint/2010/main" val="1016464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1000"/>
                                        <p:tgtEl>
                                          <p:spTgt spid="14">
                                            <p:txEl>
                                              <p:pRg st="0" end="0"/>
                                            </p:txEl>
                                          </p:spTgt>
                                        </p:tgtEl>
                                      </p:cBhvr>
                                    </p:animEffect>
                                    <p:anim calcmode="lin" valueType="num">
                                      <p:cBhvr>
                                        <p:cTn id="8"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4">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xEl>
                                              <p:pRg st="1" end="1"/>
                                            </p:txEl>
                                          </p:spTgt>
                                        </p:tgtEl>
                                        <p:attrNameLst>
                                          <p:attrName>style.visibility</p:attrName>
                                        </p:attrNameLst>
                                      </p:cBhvr>
                                      <p:to>
                                        <p:strVal val="visible"/>
                                      </p:to>
                                    </p:set>
                                    <p:animEffect transition="in" filter="fade">
                                      <p:cBhvr>
                                        <p:cTn id="12" dur="1000"/>
                                        <p:tgtEl>
                                          <p:spTgt spid="14">
                                            <p:txEl>
                                              <p:pRg st="1" end="1"/>
                                            </p:txEl>
                                          </p:spTgt>
                                        </p:tgtEl>
                                      </p:cBhvr>
                                    </p:animEffect>
                                    <p:anim calcmode="lin" valueType="num">
                                      <p:cBhvr>
                                        <p:cTn id="13" dur="1000" fill="hold"/>
                                        <p:tgtEl>
                                          <p:spTgt spid="14">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4">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4">
                                            <p:txEl>
                                              <p:pRg st="3" end="3"/>
                                            </p:txEl>
                                          </p:spTgt>
                                        </p:tgtEl>
                                        <p:attrNameLst>
                                          <p:attrName>style.visibility</p:attrName>
                                        </p:attrNameLst>
                                      </p:cBhvr>
                                      <p:to>
                                        <p:strVal val="visible"/>
                                      </p:to>
                                    </p:set>
                                    <p:animEffect transition="in" filter="fade">
                                      <p:cBhvr>
                                        <p:cTn id="17" dur="1000"/>
                                        <p:tgtEl>
                                          <p:spTgt spid="14">
                                            <p:txEl>
                                              <p:pRg st="3" end="3"/>
                                            </p:txEl>
                                          </p:spTgt>
                                        </p:tgtEl>
                                      </p:cBhvr>
                                    </p:animEffect>
                                    <p:anim calcmode="lin" valueType="num">
                                      <p:cBhvr>
                                        <p:cTn id="18" dur="1000" fill="hold"/>
                                        <p:tgtEl>
                                          <p:spTgt spid="14">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14">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4">
                                            <p:txEl>
                                              <p:pRg st="4" end="4"/>
                                            </p:txEl>
                                          </p:spTgt>
                                        </p:tgtEl>
                                        <p:attrNameLst>
                                          <p:attrName>style.visibility</p:attrName>
                                        </p:attrNameLst>
                                      </p:cBhvr>
                                      <p:to>
                                        <p:strVal val="visible"/>
                                      </p:to>
                                    </p:set>
                                    <p:animEffect transition="in" filter="fade">
                                      <p:cBhvr>
                                        <p:cTn id="22" dur="1000"/>
                                        <p:tgtEl>
                                          <p:spTgt spid="14">
                                            <p:txEl>
                                              <p:pRg st="4" end="4"/>
                                            </p:txEl>
                                          </p:spTgt>
                                        </p:tgtEl>
                                      </p:cBhvr>
                                    </p:animEffect>
                                    <p:anim calcmode="lin" valueType="num">
                                      <p:cBhvr>
                                        <p:cTn id="23" dur="1000" fill="hold"/>
                                        <p:tgtEl>
                                          <p:spTgt spid="14">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14">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xEl>
                                              <p:pRg st="6" end="6"/>
                                            </p:txEl>
                                          </p:spTgt>
                                        </p:tgtEl>
                                        <p:attrNameLst>
                                          <p:attrName>style.visibility</p:attrName>
                                        </p:attrNameLst>
                                      </p:cBhvr>
                                      <p:to>
                                        <p:strVal val="visible"/>
                                      </p:to>
                                    </p:set>
                                    <p:animEffect transition="in" filter="fade">
                                      <p:cBhvr>
                                        <p:cTn id="27" dur="1000"/>
                                        <p:tgtEl>
                                          <p:spTgt spid="14">
                                            <p:txEl>
                                              <p:pRg st="6" end="6"/>
                                            </p:txEl>
                                          </p:spTgt>
                                        </p:tgtEl>
                                      </p:cBhvr>
                                    </p:animEffect>
                                    <p:anim calcmode="lin" valueType="num">
                                      <p:cBhvr>
                                        <p:cTn id="28" dur="1000" fill="hold"/>
                                        <p:tgtEl>
                                          <p:spTgt spid="14">
                                            <p:txEl>
                                              <p:pRg st="6" end="6"/>
                                            </p:txEl>
                                          </p:spTgt>
                                        </p:tgtEl>
                                        <p:attrNameLst>
                                          <p:attrName>ppt_x</p:attrName>
                                        </p:attrNameLst>
                                      </p:cBhvr>
                                      <p:tavLst>
                                        <p:tav tm="0">
                                          <p:val>
                                            <p:strVal val="#ppt_x"/>
                                          </p:val>
                                        </p:tav>
                                        <p:tav tm="100000">
                                          <p:val>
                                            <p:strVal val="#ppt_x"/>
                                          </p:val>
                                        </p:tav>
                                      </p:tavLst>
                                    </p:anim>
                                    <p:anim calcmode="lin" valueType="num">
                                      <p:cBhvr>
                                        <p:cTn id="29" dur="1000" fill="hold"/>
                                        <p:tgtEl>
                                          <p:spTgt spid="14">
                                            <p:txEl>
                                              <p:pRg st="6" end="6"/>
                                            </p:txEl>
                                          </p:spTgt>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4">
                                            <p:txEl>
                                              <p:pRg st="7" end="7"/>
                                            </p:txEl>
                                          </p:spTgt>
                                        </p:tgtEl>
                                        <p:attrNameLst>
                                          <p:attrName>style.visibility</p:attrName>
                                        </p:attrNameLst>
                                      </p:cBhvr>
                                      <p:to>
                                        <p:strVal val="visible"/>
                                      </p:to>
                                    </p:set>
                                    <p:animEffect transition="in" filter="fade">
                                      <p:cBhvr>
                                        <p:cTn id="32" dur="1000"/>
                                        <p:tgtEl>
                                          <p:spTgt spid="14">
                                            <p:txEl>
                                              <p:pRg st="7" end="7"/>
                                            </p:txEl>
                                          </p:spTgt>
                                        </p:tgtEl>
                                      </p:cBhvr>
                                    </p:animEffect>
                                    <p:anim calcmode="lin" valueType="num">
                                      <p:cBhvr>
                                        <p:cTn id="33" dur="1000" fill="hold"/>
                                        <p:tgtEl>
                                          <p:spTgt spid="14">
                                            <p:txEl>
                                              <p:pRg st="7" end="7"/>
                                            </p:txEl>
                                          </p:spTgt>
                                        </p:tgtEl>
                                        <p:attrNameLst>
                                          <p:attrName>ppt_x</p:attrName>
                                        </p:attrNameLst>
                                      </p:cBhvr>
                                      <p:tavLst>
                                        <p:tav tm="0">
                                          <p:val>
                                            <p:strVal val="#ppt_x"/>
                                          </p:val>
                                        </p:tav>
                                        <p:tav tm="100000">
                                          <p:val>
                                            <p:strVal val="#ppt_x"/>
                                          </p:val>
                                        </p:tav>
                                      </p:tavLst>
                                    </p:anim>
                                    <p:anim calcmode="lin" valueType="num">
                                      <p:cBhvr>
                                        <p:cTn id="34" dur="1000" fill="hold"/>
                                        <p:tgtEl>
                                          <p:spTgt spid="1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1000"/>
                                        <p:tgtEl>
                                          <p:spTgt spid="13"/>
                                        </p:tgtEl>
                                      </p:cBhvr>
                                    </p:animEffect>
                                    <p:anim calcmode="lin" valueType="num">
                                      <p:cBhvr>
                                        <p:cTn id="40" dur="1000" fill="hold"/>
                                        <p:tgtEl>
                                          <p:spTgt spid="13"/>
                                        </p:tgtEl>
                                        <p:attrNameLst>
                                          <p:attrName>ppt_x</p:attrName>
                                        </p:attrNameLst>
                                      </p:cBhvr>
                                      <p:tavLst>
                                        <p:tav tm="0">
                                          <p:val>
                                            <p:strVal val="#ppt_x"/>
                                          </p:val>
                                        </p:tav>
                                        <p:tav tm="100000">
                                          <p:val>
                                            <p:strVal val="#ppt_x"/>
                                          </p:val>
                                        </p:tav>
                                      </p:tavLst>
                                    </p:anim>
                                    <p:anim calcmode="lin" valueType="num">
                                      <p:cBhvr>
                                        <p:cTn id="4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8883" y="431800"/>
            <a:ext cx="9751060" cy="1052984"/>
          </a:xfrm>
        </p:spPr>
        <p:txBody>
          <a:bodyPr>
            <a:normAutofit fontScale="90000"/>
          </a:bodyPr>
          <a:lstStyle/>
          <a:p>
            <a:pPr marL="457200" lvl="2" indent="-457200" algn="ctr"/>
            <a:r>
              <a:rPr lang="cs-CZ" sz="4000" b="1" kern="1200" dirty="0">
                <a:solidFill>
                  <a:schemeClr val="tx1"/>
                </a:solidFill>
                <a:effectLst>
                  <a:outerShdw blurRad="38100" dist="38100" dir="2700000" algn="tl">
                    <a:srgbClr val="000000">
                      <a:alpha val="43137"/>
                    </a:srgbClr>
                  </a:outerShdw>
                </a:effectLst>
                <a:latin typeface="+mj-lt"/>
                <a:ea typeface="+mj-ea"/>
                <a:cs typeface="+mj-cs"/>
              </a:rPr>
              <a:t>Krušnohorské vánoce v </a:t>
            </a:r>
            <a:r>
              <a:rPr lang="cs-CZ" sz="4000" b="1" kern="1200" dirty="0" smtClean="0">
                <a:solidFill>
                  <a:schemeClr val="tx1"/>
                </a:solidFill>
                <a:effectLst>
                  <a:outerShdw blurRad="38100" dist="38100" dir="2700000" algn="tl">
                    <a:srgbClr val="000000">
                      <a:alpha val="43137"/>
                    </a:srgbClr>
                  </a:outerShdw>
                </a:effectLst>
                <a:latin typeface="+mj-lt"/>
                <a:ea typeface="+mj-ea"/>
                <a:cs typeface="+mj-cs"/>
              </a:rPr>
              <a:t>Lesné</a:t>
            </a:r>
            <a:br>
              <a:rPr lang="cs-CZ" sz="4000" b="1" kern="1200" dirty="0" smtClean="0">
                <a:solidFill>
                  <a:schemeClr val="tx1"/>
                </a:solidFill>
                <a:effectLst>
                  <a:outerShdw blurRad="38100" dist="38100" dir="2700000" algn="tl">
                    <a:srgbClr val="000000">
                      <a:alpha val="43137"/>
                    </a:srgbClr>
                  </a:outerShdw>
                </a:effectLst>
                <a:latin typeface="+mj-lt"/>
                <a:ea typeface="+mj-ea"/>
                <a:cs typeface="+mj-cs"/>
              </a:rPr>
            </a:br>
            <a:r>
              <a:rPr lang="de-DE" sz="4000" b="1" kern="1200" dirty="0">
                <a:solidFill>
                  <a:schemeClr val="tx1"/>
                </a:solidFill>
                <a:effectLst>
                  <a:outerShdw blurRad="38100" dist="38100" dir="2700000" algn="tl">
                    <a:srgbClr val="000000">
                      <a:alpha val="43137"/>
                    </a:srgbClr>
                  </a:outerShdw>
                </a:effectLst>
                <a:latin typeface="+mj-lt"/>
                <a:ea typeface="+mj-ea"/>
                <a:cs typeface="+mj-cs"/>
              </a:rPr>
              <a:t>Erzgebirgische Weihnacht in </a:t>
            </a:r>
            <a:r>
              <a:rPr lang="de-DE" sz="4000" b="1" kern="1200" dirty="0" smtClean="0">
                <a:solidFill>
                  <a:schemeClr val="tx1"/>
                </a:solidFill>
                <a:effectLst>
                  <a:outerShdw blurRad="38100" dist="38100" dir="2700000" algn="tl">
                    <a:srgbClr val="000000">
                      <a:alpha val="43137"/>
                    </a:srgbClr>
                  </a:outerShdw>
                </a:effectLst>
                <a:latin typeface="+mj-lt"/>
                <a:ea typeface="+mj-ea"/>
                <a:cs typeface="+mj-cs"/>
              </a:rPr>
              <a:t>Lesná</a:t>
            </a:r>
            <a:endParaRPr lang="cs-CZ" sz="4000" b="1" kern="1200" dirty="0">
              <a:solidFill>
                <a:schemeClr val="tx1"/>
              </a:solidFill>
              <a:effectLst>
                <a:outerShdw blurRad="38100" dist="38100" dir="2700000" algn="tl">
                  <a:srgbClr val="000000">
                    <a:alpha val="43137"/>
                  </a:srgbClr>
                </a:outerShdw>
              </a:effectLst>
              <a:latin typeface="+mj-lt"/>
              <a:ea typeface="+mj-ea"/>
              <a:cs typeface="+mj-cs"/>
            </a:endParaRPr>
          </a:p>
        </p:txBody>
      </p:sp>
      <p:sp>
        <p:nvSpPr>
          <p:cNvPr id="7" name="TextovéPole 6"/>
          <p:cNvSpPr txBox="1"/>
          <p:nvPr/>
        </p:nvSpPr>
        <p:spPr>
          <a:xfrm>
            <a:off x="837827" y="1412776"/>
            <a:ext cx="10773513" cy="1723549"/>
          </a:xfrm>
          <a:prstGeom prst="rect">
            <a:avLst/>
          </a:prstGeom>
          <a:noFill/>
        </p:spPr>
        <p:txBody>
          <a:bodyPr wrap="square" rtlCol="0">
            <a:spAutoFit/>
          </a:bodyPr>
          <a:lstStyle/>
          <a:p>
            <a:pPr algn="ctr"/>
            <a:r>
              <a:rPr lang="cs-CZ" sz="1400" dirty="0" smtClean="0"/>
              <a:t>Akce probíhala každou adventní neděli 2016 v prostorách Krušnohorského lidového domu. Pro návštěvníky byl připraven zážitkový program - </a:t>
            </a:r>
            <a:r>
              <a:rPr lang="cs-CZ" sz="1400" dirty="0"/>
              <a:t>k</a:t>
            </a:r>
            <a:r>
              <a:rPr lang="cs-CZ" sz="1400" dirty="0" smtClean="0"/>
              <a:t>reativní dílničky, tradiční vánoční dobroty a poutavé vyprávění o vánočních tradicích a zvycích v Krušných horách před cca 100 lety. Součástí akce byla i výstava betlémů a louskáčků</a:t>
            </a:r>
            <a:r>
              <a:rPr lang="cs-CZ" sz="1400" dirty="0" smtClean="0"/>
              <a:t>.</a:t>
            </a:r>
          </a:p>
          <a:p>
            <a:pPr algn="ctr"/>
            <a:endParaRPr lang="cs-CZ" sz="800" dirty="0" smtClean="0"/>
          </a:p>
          <a:p>
            <a:pPr algn="ctr"/>
            <a:r>
              <a:rPr lang="de-DE" sz="1400" i="1" dirty="0"/>
              <a:t>Die Veranstaltung fand jeden Adventsonntag 2016 in den Räumen des Erzgebirgischen Wohnstallhauses statt. Für die Besucher war ein Erlebnisprogramm vorbereitet – gestalterische Werkstätten, traditionelle Weihnachtsleckerbissen, reizende Erzählungen über die Weihnachtsbräuche im Erzgebirge vor ca. 100 Jahren. Die Veranstaltungen ergänzte eine Ausstellung von Weihnachtskrippen und Nussknackern. </a:t>
            </a:r>
            <a:endParaRPr lang="cs-CZ" sz="1400" i="1" dirty="0"/>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1952" y="3015320"/>
            <a:ext cx="3600000" cy="270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Obrázek 9"/>
          <p:cNvPicPr>
            <a:picLocks noChangeAspect="1"/>
          </p:cNvPicPr>
          <p:nvPr/>
        </p:nvPicPr>
        <p:blipFill>
          <a:blip r:embed="rId3"/>
          <a:stretch>
            <a:fillRect/>
          </a:stretch>
        </p:blipFill>
        <p:spPr>
          <a:xfrm>
            <a:off x="10774932" y="5729062"/>
            <a:ext cx="996734" cy="729318"/>
          </a:xfrm>
          <a:prstGeom prst="rect">
            <a:avLst/>
          </a:prstGeom>
        </p:spPr>
      </p:pic>
      <p:pic>
        <p:nvPicPr>
          <p:cNvPr id="11" name="Obrázek 10"/>
          <p:cNvPicPr>
            <a:picLocks noChangeAspect="1"/>
          </p:cNvPicPr>
          <p:nvPr/>
        </p:nvPicPr>
        <p:blipFill>
          <a:blip r:embed="rId4"/>
          <a:stretch>
            <a:fillRect/>
          </a:stretch>
        </p:blipFill>
        <p:spPr>
          <a:xfrm>
            <a:off x="405780" y="5682819"/>
            <a:ext cx="3619287" cy="775561"/>
          </a:xfrm>
          <a:prstGeom prst="rect">
            <a:avLst/>
          </a:prstGeom>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94412" y="3645024"/>
            <a:ext cx="3600000" cy="270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011341" y="3029062"/>
            <a:ext cx="3600000" cy="27000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0016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8883" y="431800"/>
            <a:ext cx="9751060" cy="1413024"/>
          </a:xfrm>
        </p:spPr>
        <p:txBody>
          <a:bodyPr>
            <a:noAutofit/>
          </a:bodyPr>
          <a:lstStyle/>
          <a:p>
            <a:pPr lvl="2" algn="ctr" rtl="0">
              <a:spcBef>
                <a:spcPct val="0"/>
              </a:spcBef>
            </a:pPr>
            <a:r>
              <a:rPr lang="cs-CZ" sz="4400" b="1" dirty="0" smtClean="0">
                <a:effectLst>
                  <a:outerShdw blurRad="38100" dist="38100" dir="2700000" algn="tl">
                    <a:srgbClr val="000000">
                      <a:alpha val="43137"/>
                    </a:srgbClr>
                  </a:outerShdw>
                </a:effectLst>
              </a:rPr>
              <a:t/>
            </a:r>
            <a:br>
              <a:rPr lang="cs-CZ" sz="4400" b="1" dirty="0" smtClean="0">
                <a:effectLst>
                  <a:outerShdw blurRad="38100" dist="38100" dir="2700000" algn="tl">
                    <a:srgbClr val="000000">
                      <a:alpha val="43137"/>
                    </a:srgbClr>
                  </a:outerShdw>
                </a:effectLst>
              </a:rPr>
            </a:br>
            <a:r>
              <a:rPr lang="cs-CZ" sz="4400" b="1" kern="1200" dirty="0">
                <a:solidFill>
                  <a:schemeClr val="tx1"/>
                </a:solidFill>
                <a:effectLst>
                  <a:outerShdw blurRad="38100" dist="38100" dir="2700000" algn="tl">
                    <a:srgbClr val="000000">
                      <a:alpha val="43137"/>
                    </a:srgbClr>
                  </a:outerShdw>
                </a:effectLst>
                <a:latin typeface="+mj-lt"/>
                <a:ea typeface="+mj-ea"/>
                <a:cs typeface="+mj-cs"/>
              </a:rPr>
              <a:t>Tříkrálová </a:t>
            </a:r>
            <a:r>
              <a:rPr lang="cs-CZ" sz="4400" b="1" kern="1200" dirty="0" smtClean="0">
                <a:solidFill>
                  <a:schemeClr val="tx1"/>
                </a:solidFill>
                <a:effectLst>
                  <a:outerShdw blurRad="38100" dist="38100" dir="2700000" algn="tl">
                    <a:srgbClr val="000000">
                      <a:alpha val="43137"/>
                    </a:srgbClr>
                  </a:outerShdw>
                </a:effectLst>
                <a:latin typeface="+mj-lt"/>
                <a:ea typeface="+mj-ea"/>
                <a:cs typeface="+mj-cs"/>
              </a:rPr>
              <a:t>nadílka</a:t>
            </a:r>
            <a:br>
              <a:rPr lang="cs-CZ" sz="4400" b="1" kern="1200" dirty="0" smtClean="0">
                <a:solidFill>
                  <a:schemeClr val="tx1"/>
                </a:solidFill>
                <a:effectLst>
                  <a:outerShdw blurRad="38100" dist="38100" dir="2700000" algn="tl">
                    <a:srgbClr val="000000">
                      <a:alpha val="43137"/>
                    </a:srgbClr>
                  </a:outerShdw>
                </a:effectLst>
                <a:latin typeface="+mj-lt"/>
                <a:ea typeface="+mj-ea"/>
                <a:cs typeface="+mj-cs"/>
              </a:rPr>
            </a:br>
            <a:r>
              <a:rPr lang="de-DE" sz="4400" b="1" kern="1200" dirty="0" smtClean="0">
                <a:solidFill>
                  <a:schemeClr val="tx1"/>
                </a:solidFill>
                <a:effectLst>
                  <a:outerShdw blurRad="38100" dist="38100" dir="2700000" algn="tl">
                    <a:srgbClr val="000000">
                      <a:alpha val="43137"/>
                    </a:srgbClr>
                  </a:outerShdw>
                </a:effectLst>
                <a:latin typeface="+mj-lt"/>
                <a:ea typeface="+mj-ea"/>
                <a:cs typeface="+mj-cs"/>
              </a:rPr>
              <a:t>Dreikönige-Bescherung</a:t>
            </a:r>
            <a:endParaRPr lang="cs-CZ" sz="4400" b="1" kern="1200" dirty="0">
              <a:solidFill>
                <a:schemeClr val="tx1"/>
              </a:solidFill>
              <a:effectLst>
                <a:outerShdw blurRad="38100" dist="38100" dir="2700000" algn="tl">
                  <a:srgbClr val="000000">
                    <a:alpha val="43137"/>
                  </a:srgbClr>
                </a:outerShdw>
              </a:effectLst>
              <a:latin typeface="+mj-lt"/>
              <a:ea typeface="+mj-ea"/>
              <a:cs typeface="+mj-cs"/>
            </a:endParaRPr>
          </a:p>
        </p:txBody>
      </p:sp>
      <p:pic>
        <p:nvPicPr>
          <p:cNvPr id="7" name="Obrázek 6"/>
          <p:cNvPicPr>
            <a:picLocks noChangeAspect="1"/>
          </p:cNvPicPr>
          <p:nvPr/>
        </p:nvPicPr>
        <p:blipFill>
          <a:blip r:embed="rId2"/>
          <a:stretch>
            <a:fillRect/>
          </a:stretch>
        </p:blipFill>
        <p:spPr>
          <a:xfrm>
            <a:off x="405780" y="5682819"/>
            <a:ext cx="3619287" cy="775561"/>
          </a:xfrm>
          <a:prstGeom prst="rect">
            <a:avLst/>
          </a:prstGeom>
        </p:spPr>
      </p:pic>
      <p:pic>
        <p:nvPicPr>
          <p:cNvPr id="8" name="Obrázek 7"/>
          <p:cNvPicPr>
            <a:picLocks noChangeAspect="1"/>
          </p:cNvPicPr>
          <p:nvPr/>
        </p:nvPicPr>
        <p:blipFill>
          <a:blip r:embed="rId3"/>
          <a:stretch>
            <a:fillRect/>
          </a:stretch>
        </p:blipFill>
        <p:spPr>
          <a:xfrm>
            <a:off x="10774932" y="5729062"/>
            <a:ext cx="996734" cy="729318"/>
          </a:xfrm>
          <a:prstGeom prst="rect">
            <a:avLst/>
          </a:prstGeom>
        </p:spPr>
      </p:pic>
      <p:pic>
        <p:nvPicPr>
          <p:cNvPr id="1026" name="Picture 2" descr="\\LESNA_SERVER\Fotografie\Dve_zeme_jeden_region\UDRŽITELNOST\1 rok - 1. 4. 2015 - 31. 3. 2016\030116 Tříkrálová nadílka\P103000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46540" y="2060848"/>
            <a:ext cx="4320367" cy="32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LESNA_SERVER\Fotografie\Dve_zeme_jeden_region\UDRŽITELNOST\1 rok - 1. 4. 2015 - 31. 3. 2016\030116 Tříkrálová nadílka\P103003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17463" y="1988840"/>
            <a:ext cx="4320367" cy="32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LESNA_SERVER\Fotografie\Dve_zeme_jeden_region\UDRŽITELNOST\1 rok - 1. 4. 2015 - 31. 3. 2016\030116 Tříkrálová nadílka\P103002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50196" y="3206176"/>
            <a:ext cx="4320366" cy="3240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862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8883" y="431800"/>
            <a:ext cx="9751060" cy="1004590"/>
          </a:xfrm>
        </p:spPr>
        <p:txBody>
          <a:bodyPr>
            <a:normAutofit fontScale="90000"/>
          </a:bodyPr>
          <a:lstStyle/>
          <a:p>
            <a:pPr algn="ctr"/>
            <a:r>
              <a:rPr lang="cs-CZ" b="1" dirty="0">
                <a:effectLst>
                  <a:outerShdw blurRad="38100" dist="38100" dir="2700000" algn="tl">
                    <a:srgbClr val="000000">
                      <a:alpha val="43137"/>
                    </a:srgbClr>
                  </a:outerShdw>
                </a:effectLst>
              </a:rPr>
              <a:t>Výroba krušnohorských </a:t>
            </a:r>
            <a:r>
              <a:rPr lang="cs-CZ" b="1" dirty="0" smtClean="0">
                <a:effectLst>
                  <a:outerShdw blurRad="38100" dist="38100" dir="2700000" algn="tl">
                    <a:srgbClr val="000000">
                      <a:alpha val="43137"/>
                    </a:srgbClr>
                  </a:outerShdw>
                </a:effectLst>
              </a:rPr>
              <a:t>krojů</a:t>
            </a:r>
            <a:br>
              <a:rPr lang="cs-CZ" b="1" dirty="0" smtClean="0">
                <a:effectLst>
                  <a:outerShdw blurRad="38100" dist="38100" dir="2700000" algn="tl">
                    <a:srgbClr val="000000">
                      <a:alpha val="43137"/>
                    </a:srgbClr>
                  </a:outerShdw>
                </a:effectLst>
              </a:rPr>
            </a:br>
            <a:r>
              <a:rPr lang="de-DE" b="1" dirty="0">
                <a:effectLst>
                  <a:outerShdw blurRad="38100" dist="38100" dir="2700000" algn="tl">
                    <a:srgbClr val="000000">
                      <a:alpha val="43137"/>
                    </a:srgbClr>
                  </a:outerShdw>
                </a:effectLst>
              </a:rPr>
              <a:t>Herstellung von erzgebirgischen </a:t>
            </a:r>
            <a:r>
              <a:rPr lang="de-DE" b="1" dirty="0">
                <a:effectLst>
                  <a:outerShdw blurRad="38100" dist="38100" dir="2700000" algn="tl">
                    <a:srgbClr val="000000">
                      <a:alpha val="43137"/>
                    </a:srgbClr>
                  </a:outerShdw>
                </a:effectLst>
              </a:rPr>
              <a:t>Trachten</a:t>
            </a:r>
            <a:r>
              <a:rPr lang="cs-CZ" b="1" dirty="0">
                <a:effectLst>
                  <a:outerShdw blurRad="38100" dist="38100" dir="2700000" algn="tl">
                    <a:srgbClr val="000000">
                      <a:alpha val="43137"/>
                    </a:srgbClr>
                  </a:outerShdw>
                </a:effectLst>
              </a:rPr>
              <a:t> </a:t>
            </a:r>
            <a:endParaRPr lang="cs-CZ" b="1" dirty="0">
              <a:effectLst>
                <a:outerShdw blurRad="38100" dist="38100" dir="2700000" algn="tl">
                  <a:srgbClr val="000000">
                    <a:alpha val="43137"/>
                  </a:srgbClr>
                </a:outerShdw>
              </a:effectLst>
            </a:endParaRPr>
          </a:p>
        </p:txBody>
      </p:sp>
      <p:pic>
        <p:nvPicPr>
          <p:cNvPr id="7" name="Obrázek 6"/>
          <p:cNvPicPr>
            <a:picLocks noChangeAspect="1"/>
          </p:cNvPicPr>
          <p:nvPr/>
        </p:nvPicPr>
        <p:blipFill>
          <a:blip r:embed="rId2"/>
          <a:stretch>
            <a:fillRect/>
          </a:stretch>
        </p:blipFill>
        <p:spPr>
          <a:xfrm>
            <a:off x="405780" y="5682819"/>
            <a:ext cx="3619287" cy="775561"/>
          </a:xfrm>
          <a:prstGeom prst="rect">
            <a:avLst/>
          </a:prstGeom>
        </p:spPr>
      </p:pic>
      <p:pic>
        <p:nvPicPr>
          <p:cNvPr id="8" name="Obrázek 7"/>
          <p:cNvPicPr>
            <a:picLocks noChangeAspect="1"/>
          </p:cNvPicPr>
          <p:nvPr/>
        </p:nvPicPr>
        <p:blipFill>
          <a:blip r:embed="rId3"/>
          <a:stretch>
            <a:fillRect/>
          </a:stretch>
        </p:blipFill>
        <p:spPr>
          <a:xfrm>
            <a:off x="10774932" y="5729062"/>
            <a:ext cx="996734" cy="729318"/>
          </a:xfrm>
          <a:prstGeom prst="rect">
            <a:avLst/>
          </a:prstGeom>
        </p:spPr>
      </p:pic>
      <p:pic>
        <p:nvPicPr>
          <p:cNvPr id="9" name="Obrázek 8"/>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2156" y="1412776"/>
            <a:ext cx="2527920" cy="3780000"/>
          </a:xfrm>
          <a:prstGeom prst="rect">
            <a:avLst/>
          </a:prstGeom>
          <a:noFill/>
          <a:ln>
            <a:noFill/>
          </a:ln>
        </p:spPr>
      </p:pic>
      <p:pic>
        <p:nvPicPr>
          <p:cNvPr id="10" name="Obrázek 9"/>
          <p:cNvPicPr/>
          <p:nvPr/>
        </p:nvPicPr>
        <p:blipFill>
          <a:blip r:embed="rId5">
            <a:extLst>
              <a:ext uri="{28A0092B-C50C-407E-A947-70E740481C1C}">
                <a14:useLocalDpi xmlns:a14="http://schemas.microsoft.com/office/drawing/2010/main" val="0"/>
              </a:ext>
            </a:extLst>
          </a:blip>
          <a:srcRect/>
          <a:stretch>
            <a:fillRect/>
          </a:stretch>
        </p:blipFill>
        <p:spPr bwMode="auto">
          <a:xfrm>
            <a:off x="8974732" y="1436390"/>
            <a:ext cx="2489200" cy="3780000"/>
          </a:xfrm>
          <a:prstGeom prst="rect">
            <a:avLst/>
          </a:prstGeom>
          <a:noFill/>
          <a:ln>
            <a:noFill/>
          </a:ln>
        </p:spPr>
      </p:pic>
      <p:sp>
        <p:nvSpPr>
          <p:cNvPr id="11" name="TextovéPole 10"/>
          <p:cNvSpPr txBox="1"/>
          <p:nvPr/>
        </p:nvSpPr>
        <p:spPr>
          <a:xfrm>
            <a:off x="3286100" y="1436390"/>
            <a:ext cx="5400600" cy="3539430"/>
          </a:xfrm>
          <a:prstGeom prst="rect">
            <a:avLst/>
          </a:prstGeom>
          <a:noFill/>
        </p:spPr>
        <p:txBody>
          <a:bodyPr wrap="square" rtlCol="0">
            <a:spAutoFit/>
          </a:bodyPr>
          <a:lstStyle/>
          <a:p>
            <a:pPr marL="457200" indent="-457200" algn="ctr">
              <a:buFont typeface="Wingdings" panose="05000000000000000000" pitchFamily="2" charset="2"/>
              <a:buChar char="Ø"/>
            </a:pPr>
            <a:r>
              <a:rPr lang="cs-CZ" sz="1600" dirty="0" smtClean="0"/>
              <a:t>pátrání po vzhledu krušnohorského </a:t>
            </a:r>
            <a:r>
              <a:rPr lang="cs-CZ" sz="1600" dirty="0" smtClean="0"/>
              <a:t>kroje</a:t>
            </a:r>
          </a:p>
          <a:p>
            <a:pPr lvl="0" algn="ctr"/>
            <a:r>
              <a:rPr lang="de-DE" sz="1600" i="1" dirty="0"/>
              <a:t>Suche nach dem Aussehen der erzgebirgischen </a:t>
            </a:r>
            <a:r>
              <a:rPr lang="de-DE" sz="1600" i="1" dirty="0" smtClean="0"/>
              <a:t>Tracht</a:t>
            </a:r>
            <a:endParaRPr lang="cs-CZ" sz="1600" i="1" dirty="0" smtClean="0"/>
          </a:p>
          <a:p>
            <a:pPr lvl="0" algn="ctr"/>
            <a:endParaRPr lang="cs-CZ" sz="1600" i="1" dirty="0" smtClean="0"/>
          </a:p>
          <a:p>
            <a:pPr marL="457200" indent="-457200" algn="ctr">
              <a:buFont typeface="Wingdings" panose="05000000000000000000" pitchFamily="2" charset="2"/>
              <a:buChar char="Ø"/>
            </a:pPr>
            <a:r>
              <a:rPr lang="cs-CZ" sz="1600" dirty="0" smtClean="0"/>
              <a:t>výzva </a:t>
            </a:r>
            <a:r>
              <a:rPr lang="cs-CZ" sz="1600" dirty="0"/>
              <a:t>pro obyvatele česko-německého </a:t>
            </a:r>
            <a:r>
              <a:rPr lang="cs-CZ" sz="1600" dirty="0" smtClean="0"/>
              <a:t>Krušnohoří</a:t>
            </a:r>
          </a:p>
          <a:p>
            <a:pPr lvl="0" algn="ctr"/>
            <a:r>
              <a:rPr lang="de-DE" sz="1600" i="1" dirty="0"/>
              <a:t>Bitte an die Bewohner des tschechisch-deutschen </a:t>
            </a:r>
            <a:r>
              <a:rPr lang="de-DE" sz="1600" i="1" dirty="0"/>
              <a:t>Erzgebirges</a:t>
            </a:r>
            <a:endParaRPr lang="cs-CZ" sz="1600" i="1" dirty="0"/>
          </a:p>
          <a:p>
            <a:pPr lvl="0" algn="ctr"/>
            <a:r>
              <a:rPr lang="de-DE" sz="1600" i="1" dirty="0"/>
              <a:t> </a:t>
            </a:r>
            <a:r>
              <a:rPr lang="cs-CZ" sz="1600" i="1" dirty="0"/>
              <a:t> </a:t>
            </a:r>
          </a:p>
          <a:p>
            <a:pPr marL="457200" indent="-457200" algn="ctr">
              <a:buFont typeface="Wingdings" panose="05000000000000000000" pitchFamily="2" charset="2"/>
              <a:buChar char="Ø"/>
            </a:pPr>
            <a:r>
              <a:rPr lang="cs-CZ" sz="1600" dirty="0"/>
              <a:t>v rámci projektu bude ušito 26 krušnohorských krojů</a:t>
            </a:r>
          </a:p>
          <a:p>
            <a:pPr algn="ctr"/>
            <a:r>
              <a:rPr lang="de-DE" sz="1600" i="1" dirty="0" smtClean="0"/>
              <a:t>im </a:t>
            </a:r>
            <a:r>
              <a:rPr lang="de-DE" sz="1600" i="1" dirty="0"/>
              <a:t>Rahmen des Projektes entstehen 26 erzgebirgische </a:t>
            </a:r>
            <a:r>
              <a:rPr lang="de-DE" sz="1600" i="1" dirty="0" smtClean="0"/>
              <a:t>Trachten</a:t>
            </a:r>
            <a:endParaRPr lang="cs-CZ" sz="1600" i="1" dirty="0" smtClean="0"/>
          </a:p>
          <a:p>
            <a:pPr algn="ctr"/>
            <a:endParaRPr lang="cs-CZ" sz="1600" i="1" dirty="0" smtClean="0"/>
          </a:p>
          <a:p>
            <a:pPr marL="457200" indent="-457200" algn="ctr">
              <a:buFont typeface="Wingdings" panose="05000000000000000000" pitchFamily="2" charset="2"/>
              <a:buChar char="Ø"/>
            </a:pPr>
            <a:r>
              <a:rPr lang="cs-CZ" sz="1600" dirty="0" smtClean="0"/>
              <a:t>již </a:t>
            </a:r>
            <a:r>
              <a:rPr lang="cs-CZ" sz="1600" dirty="0" smtClean="0"/>
              <a:t>byly zhotoveny a předány kompletní dámské </a:t>
            </a:r>
            <a:r>
              <a:rPr lang="cs-CZ" sz="1600" dirty="0" smtClean="0"/>
              <a:t>kroje</a:t>
            </a:r>
          </a:p>
          <a:p>
            <a:pPr algn="ctr"/>
            <a:r>
              <a:rPr lang="de-DE" sz="1600" i="1" dirty="0"/>
              <a:t>es wurden bereit die Frauentrachten komplett genäht und übergeben</a:t>
            </a:r>
            <a:endParaRPr lang="cs-CZ" sz="1600" i="1" dirty="0"/>
          </a:p>
        </p:txBody>
      </p:sp>
    </p:spTree>
    <p:extLst>
      <p:ext uri="{BB962C8B-B14F-4D97-AF65-F5344CB8AC3E}">
        <p14:creationId xmlns:p14="http://schemas.microsoft.com/office/powerpoint/2010/main" val="236182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218883" y="431800"/>
            <a:ext cx="9751060" cy="908968"/>
          </a:xfrm>
        </p:spPr>
        <p:txBody>
          <a:bodyPr>
            <a:normAutofit fontScale="90000"/>
          </a:bodyPr>
          <a:lstStyle/>
          <a:p>
            <a:pPr algn="ctr"/>
            <a:r>
              <a:rPr lang="cs-CZ" sz="3600" b="1" dirty="0" smtClean="0">
                <a:effectLst>
                  <a:outerShdw blurRad="38100" dist="38100" dir="2700000" algn="tl">
                    <a:srgbClr val="000000">
                      <a:alpha val="43137"/>
                    </a:srgbClr>
                  </a:outerShdw>
                </a:effectLst>
              </a:rPr>
              <a:t>Dámský krušnohorský kroj</a:t>
            </a:r>
            <a:br>
              <a:rPr lang="cs-CZ" sz="3600" b="1" dirty="0" smtClean="0">
                <a:effectLst>
                  <a:outerShdw blurRad="38100" dist="38100" dir="2700000" algn="tl">
                    <a:srgbClr val="000000">
                      <a:alpha val="43137"/>
                    </a:srgbClr>
                  </a:outerShdw>
                </a:effectLst>
              </a:rPr>
            </a:br>
            <a:r>
              <a:rPr lang="de-DE" sz="3600" b="1" dirty="0">
                <a:effectLst>
                  <a:outerShdw blurRad="38100" dist="38100" dir="2700000" algn="tl">
                    <a:srgbClr val="000000">
                      <a:alpha val="43137"/>
                    </a:srgbClr>
                  </a:outerShdw>
                </a:effectLst>
              </a:rPr>
              <a:t>Erzgebirgische </a:t>
            </a:r>
            <a:r>
              <a:rPr lang="de-DE" sz="3600" b="1" dirty="0">
                <a:effectLst>
                  <a:outerShdw blurRad="38100" dist="38100" dir="2700000" algn="tl">
                    <a:srgbClr val="000000">
                      <a:alpha val="43137"/>
                    </a:srgbClr>
                  </a:outerShdw>
                </a:effectLst>
              </a:rPr>
              <a:t>Frauentracht</a:t>
            </a:r>
            <a:endParaRPr lang="cs-CZ" sz="3600" b="1" dirty="0">
              <a:effectLst>
                <a:outerShdw blurRad="38100" dist="38100" dir="2700000" algn="tl">
                  <a:srgbClr val="000000">
                    <a:alpha val="43137"/>
                  </a:srgbClr>
                </a:outerShdw>
              </a:effectLst>
            </a:endParaRPr>
          </a:p>
        </p:txBody>
      </p:sp>
      <p:pic>
        <p:nvPicPr>
          <p:cNvPr id="7" name="Obrázek 6"/>
          <p:cNvPicPr>
            <a:picLocks noChangeAspect="1"/>
          </p:cNvPicPr>
          <p:nvPr/>
        </p:nvPicPr>
        <p:blipFill>
          <a:blip r:embed="rId2"/>
          <a:stretch>
            <a:fillRect/>
          </a:stretch>
        </p:blipFill>
        <p:spPr>
          <a:xfrm>
            <a:off x="405780" y="5682819"/>
            <a:ext cx="3619287" cy="775561"/>
          </a:xfrm>
          <a:prstGeom prst="rect">
            <a:avLst/>
          </a:prstGeom>
        </p:spPr>
      </p:pic>
      <p:pic>
        <p:nvPicPr>
          <p:cNvPr id="8" name="Obrázek 7"/>
          <p:cNvPicPr>
            <a:picLocks noChangeAspect="1"/>
          </p:cNvPicPr>
          <p:nvPr/>
        </p:nvPicPr>
        <p:blipFill>
          <a:blip r:embed="rId3"/>
          <a:stretch>
            <a:fillRect/>
          </a:stretch>
        </p:blipFill>
        <p:spPr>
          <a:xfrm>
            <a:off x="10774932" y="5729062"/>
            <a:ext cx="996734" cy="729318"/>
          </a:xfrm>
          <a:prstGeom prst="rect">
            <a:avLst/>
          </a:prstGeom>
        </p:spPr>
      </p:pic>
      <p:pic>
        <p:nvPicPr>
          <p:cNvPr id="4098"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4637" t="28141" r="11872" b="14705"/>
          <a:stretch/>
        </p:blipFill>
        <p:spPr bwMode="auto">
          <a:xfrm rot="5400000">
            <a:off x="8228985" y="1928414"/>
            <a:ext cx="4147827" cy="28003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4978" y="2616346"/>
            <a:ext cx="1899314" cy="142448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2" name="Picture 6" descr="\\LESNA_SERVER\Fotografie\Seiffen SN - CZ\KROJE\P729000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152" y="4049184"/>
            <a:ext cx="2036967" cy="15275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103" name="Picture 7" descr="\\LESNA_SERVER\Fotografie\Seiffen SN - CZ\KROJE\P729000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443119" y="3332609"/>
            <a:ext cx="2312653" cy="173434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6" name="Picture 2" descr="F:\DCIM\166OLYMP\P9070004.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18936" r="10354"/>
          <a:stretch/>
        </p:blipFill>
        <p:spPr bwMode="auto">
          <a:xfrm>
            <a:off x="2566020" y="1534994"/>
            <a:ext cx="1656184" cy="17565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7" name="Picture 3" descr="F:\DCIM\166OLYMP\P9070005.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687" r="16584"/>
          <a:stretch/>
        </p:blipFill>
        <p:spPr bwMode="auto">
          <a:xfrm>
            <a:off x="361381" y="548680"/>
            <a:ext cx="1965664" cy="19726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8814" r="16552"/>
          <a:stretch/>
        </p:blipFill>
        <p:spPr bwMode="auto">
          <a:xfrm>
            <a:off x="4755772" y="1534994"/>
            <a:ext cx="4029033" cy="467521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4191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lasické knihy (16:9)">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100000"/>
                <a:shade val="90000"/>
                <a:satMod val="150000"/>
              </a:schemeClr>
            </a:gs>
            <a:gs pos="60000">
              <a:schemeClr val="phClr">
                <a:shade val="20000"/>
                <a:satMod val="255000"/>
              </a:schemeClr>
            </a:gs>
          </a:gsLst>
          <a:lin ang="5400000" scaled="0"/>
        </a:gradFill>
        <a:blipFill rotWithShape="1">
          <a:blip xmlns:r="http://schemas.openxmlformats.org/officeDocument/2006/relationships" r:embed="rId1">
            <a:duotone>
              <a:schemeClr val="phClr">
                <a:shade val="12000"/>
                <a:satMod val="240000"/>
              </a:schemeClr>
              <a:schemeClr val="phClr"/>
            </a:duotone>
          </a:blip>
          <a:stretch/>
        </a:blipFill>
      </a:bgFillStyleLst>
    </a:fmtScheme>
  </a:themeElements>
  <a:objectDefaults/>
  <a:extraClrSchemeLst/>
  <a:extLst>
    <a:ext uri="{05A4C25C-085E-4340-85A3-A5531E510DB2}">
      <thm15:themeFamily xmlns:thm15="http://schemas.microsoft.com/office/thememl/2012/main" xmlns="" name="Office_9533579_TF02801059_TF02801059.potx" id="{5467B639-F32D-45AC-9204-C73EE8721140}" vid="{91D78186-3BBE-4507-8D5D-DBE9317777C1}"/>
    </a:ext>
  </a:extLst>
</a:theme>
</file>

<file path=ppt/theme/theme2.xml><?xml version="1.0" encoding="utf-8"?>
<a:theme xmlns:a="http://schemas.openxmlformats.org/drawingml/2006/main" name="Motiv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Motiv Offic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false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1360476</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 xsi:nil="true"/>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2011-12-12T13:37:00+00:00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2035-01-01T08:00:00+00:00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TP102801058</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706496</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REDMOND\v-soujap</DisplayName>
        <AccountId>1954</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14</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D003AC8-209A-4321-A17C-1B7A20643390}">
  <ds:schemaRefs>
    <ds:schemaRef ds:uri="http://schemas.microsoft.com/sharepoint/v3/contenttype/forms"/>
  </ds:schemaRefs>
</ds:datastoreItem>
</file>

<file path=customXml/itemProps2.xml><?xml version="1.0" encoding="utf-8"?>
<ds:datastoreItem xmlns:ds="http://schemas.openxmlformats.org/officeDocument/2006/customXml" ds:itemID="{4ED80E12-3BE9-4746-820E-FFB249F467F2}">
  <ds:schemaRefs>
    <ds:schemaRef ds:uri="4873beb7-5857-4685-be1f-d57550cc96cc"/>
    <ds:schemaRef ds:uri="http://schemas.openxmlformats.org/package/2006/metadata/core-properties"/>
    <ds:schemaRef ds:uri="http://schemas.microsoft.com/office/2006/documentManagement/types"/>
    <ds:schemaRef ds:uri="http://schemas.microsoft.com/office/infopath/2007/PartnerControls"/>
    <ds:schemaRef ds:uri="http://purl.org/dc/elements/1.1/"/>
    <ds:schemaRef ds:uri="http://schemas.microsoft.com/office/2006/metadata/properties"/>
    <ds:schemaRef ds:uri="http://purl.org/dc/terms/"/>
    <ds:schemaRef ds:uri="http://www.w3.org/XML/1998/namespace"/>
    <ds:schemaRef ds:uri="http://purl.org/dc/dcmitype/"/>
  </ds:schemaRefs>
</ds:datastoreItem>
</file>

<file path=customXml/itemProps3.xml><?xml version="1.0" encoding="utf-8"?>
<ds:datastoreItem xmlns:ds="http://schemas.openxmlformats.org/officeDocument/2006/customXml" ds:itemID="{83ED4759-CFDD-43F0-817C-11D9197192B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Klasická knižní vzdělávací prezentace (širokoúhlý formát)</Template>
  <TotalTime>525</TotalTime>
  <Words>964</Words>
  <Application>Microsoft Office PowerPoint</Application>
  <PresentationFormat>Vlastní</PresentationFormat>
  <Paragraphs>152</Paragraphs>
  <Slides>20</Slides>
  <Notes>8</Notes>
  <HiddenSlides>0</HiddenSlides>
  <MMClips>0</MMClips>
  <ScaleCrop>false</ScaleCrop>
  <HeadingPairs>
    <vt:vector size="4" baseType="variant">
      <vt:variant>
        <vt:lpstr>Motiv</vt:lpstr>
      </vt:variant>
      <vt:variant>
        <vt:i4>1</vt:i4>
      </vt:variant>
      <vt:variant>
        <vt:lpstr>Nadpisy snímků</vt:lpstr>
      </vt:variant>
      <vt:variant>
        <vt:i4>20</vt:i4>
      </vt:variant>
    </vt:vector>
  </HeadingPairs>
  <TitlesOfParts>
    <vt:vector size="21" baseType="lpstr">
      <vt:lpstr>Klasické knihy (16:9)</vt:lpstr>
      <vt:lpstr> Projekt „Aktivní prožití společných dějin a tradic v Krušných horách“ Projekt „Die gemeinsame Geschichte und Traditionen im Erzgebirge aktiv erleben“    </vt:lpstr>
      <vt:lpstr>Milníky projektu LP a jejich plnění Meilensteine des Projektes bei LP und deren Realisierung</vt:lpstr>
      <vt:lpstr>   Financování projektu Finanzierung des Projektes</vt:lpstr>
      <vt:lpstr>Realizační tým projektu/Realisationsteam im Projekt</vt:lpstr>
      <vt:lpstr>Dosud realizované aktivity projektu Bisher durchgeführte Projektaktivitäten</vt:lpstr>
      <vt:lpstr>Krušnohorské vánoce v Lesné Erzgebirgische Weihnacht in Lesná</vt:lpstr>
      <vt:lpstr> Tříkrálová nadílka Dreikönige-Bescherung</vt:lpstr>
      <vt:lpstr>Výroba krušnohorských krojů Herstellung von erzgebirgischen Trachten </vt:lpstr>
      <vt:lpstr>Dámský krušnohorský kroj Erzgebirgische Frauentracht</vt:lpstr>
      <vt:lpstr>Výstavba hrázděného domu Bau des Fachwerkhauses</vt:lpstr>
      <vt:lpstr>Prezentace aplikace PowerPoint</vt:lpstr>
      <vt:lpstr>Krušnohorské sochařské sympozium Erzgebirgisches Bildhauersymposium</vt:lpstr>
      <vt:lpstr>Prezentace aplikace PowerPoint</vt:lpstr>
      <vt:lpstr>Prezentace aplikace PowerPoint</vt:lpstr>
      <vt:lpstr>Setkání rodáků, pamětníků a přátel krušnohorských obcí a měst v Lesné dne 28. 7. 2017  Treffen der Landsleute, Zeitzeugen und Freunde der erzgebirgischen Gemeinden und Städte in Lesná am 28. 7. 2017    </vt:lpstr>
      <vt:lpstr>Prezentace aplikace PowerPoint</vt:lpstr>
      <vt:lpstr>Prezentace aplikace PowerPoint</vt:lpstr>
      <vt:lpstr>Co nás ještě čeká? Was steht noch vor uns?</vt:lpstr>
      <vt:lpstr>Co nás ještě čeká? Was steht noch vor uns?</vt:lpstr>
      <vt:lpstr>Děkuji za Vaši pozornost Danke für Ihre Aufmerksamkeit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„Aktivní prožití společných dějin a tradic v Krušných horách“</dc:title>
  <dc:creator>Linda Uhlikova</dc:creator>
  <cp:lastModifiedBy>Jarka</cp:lastModifiedBy>
  <cp:revision>83</cp:revision>
  <cp:lastPrinted>2017-09-05T12:51:21Z</cp:lastPrinted>
  <dcterms:created xsi:type="dcterms:W3CDTF">2017-08-24T12:40:34Z</dcterms:created>
  <dcterms:modified xsi:type="dcterms:W3CDTF">2017-09-19T10:15:03Z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